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17"/>
  </p:handoutMasterIdLst>
  <p:sldIdLst>
    <p:sldId id="280" r:id="rId2"/>
    <p:sldId id="257" r:id="rId3"/>
    <p:sldId id="270" r:id="rId4"/>
    <p:sldId id="288" r:id="rId5"/>
    <p:sldId id="290" r:id="rId6"/>
    <p:sldId id="300" r:id="rId7"/>
    <p:sldId id="305" r:id="rId8"/>
    <p:sldId id="304" r:id="rId9"/>
    <p:sldId id="325" r:id="rId10"/>
    <p:sldId id="258" r:id="rId11"/>
    <p:sldId id="303" r:id="rId12"/>
    <p:sldId id="276" r:id="rId13"/>
    <p:sldId id="324" r:id="rId14"/>
    <p:sldId id="302" r:id="rId15"/>
    <p:sldId id="284" r:id="rId1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24" userDrawn="1">
          <p15:clr>
            <a:srgbClr val="A4A3A4"/>
          </p15:clr>
        </p15:guide>
        <p15:guide id="2" pos="216" userDrawn="1">
          <p15:clr>
            <a:srgbClr val="A4A3A4"/>
          </p15:clr>
        </p15:guide>
        <p15:guide id="3" pos="4104" userDrawn="1">
          <p15:clr>
            <a:srgbClr val="A4A3A4"/>
          </p15:clr>
        </p15:guide>
        <p15:guide id="4" orient="horz" pos="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81FF"/>
    <a:srgbClr val="A74AEC"/>
    <a:srgbClr val="38BAAB"/>
    <a:srgbClr val="EBBAF8"/>
    <a:srgbClr val="BB2649"/>
    <a:srgbClr val="B1D8E8"/>
    <a:srgbClr val="F5F9FA"/>
    <a:srgbClr val="DAE9EF"/>
    <a:srgbClr val="F5F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showGuides="1">
      <p:cViewPr varScale="1">
        <p:scale>
          <a:sx n="77" d="100"/>
          <a:sy n="77" d="100"/>
        </p:scale>
        <p:origin x="3186" y="108"/>
      </p:cViewPr>
      <p:guideLst>
        <p:guide orient="horz" pos="5824"/>
        <p:guide pos="216"/>
        <p:guide pos="4104"/>
        <p:guide orient="horz" pos="416"/>
      </p:guideLst>
    </p:cSldViewPr>
  </p:slideViewPr>
  <p:notesTextViewPr>
    <p:cViewPr>
      <p:scale>
        <a:sx n="1" d="1"/>
        <a:sy n="1" d="1"/>
      </p:scale>
      <p:origin x="0" y="0"/>
    </p:cViewPr>
  </p:notesTextViewPr>
  <p:notesViewPr>
    <p:cSldViewPr snapToGrid="0" showGuides="1">
      <p:cViewPr varScale="1">
        <p:scale>
          <a:sx n="83" d="100"/>
          <a:sy n="83" d="100"/>
        </p:scale>
        <p:origin x="305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1EEA7E-987A-4237-B03B-2FBA8B67DFC3}" type="datetimeFigureOut">
              <a:rPr lang="en-US" smtClean="0"/>
              <a:t>12/14/2023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AB257F-5847-411C-9D68-2F0E34AA3AEC}" type="slidenum">
              <a:rPr lang="en-US" smtClean="0"/>
              <a:t>‹N°›</a:t>
            </a:fld>
            <a:endParaRPr lang="en-US"/>
          </a:p>
        </p:txBody>
      </p:sp>
    </p:spTree>
    <p:extLst>
      <p:ext uri="{BB962C8B-B14F-4D97-AF65-F5344CB8AC3E}">
        <p14:creationId xmlns:p14="http://schemas.microsoft.com/office/powerpoint/2010/main" val="20033442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770049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39970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290633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laceholder 01">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6857999" cy="9906000"/>
          </a:xfrm>
          <a:prstGeom prst="rect">
            <a:avLst/>
          </a:prstGeom>
          <a:solidFill>
            <a:schemeClr val="tx1">
              <a:alpha val="34916"/>
            </a:schemeClr>
          </a:solidFill>
        </p:spPr>
        <p:txBody>
          <a:bodyPr/>
          <a:lstStyle>
            <a:lvl1pPr marL="0" indent="0">
              <a:buNone/>
              <a:defRPr/>
            </a:lvl1pPr>
          </a:lstStyle>
          <a:p>
            <a:endParaRPr lang="en-US" dirty="0"/>
          </a:p>
        </p:txBody>
      </p:sp>
    </p:spTree>
    <p:extLst>
      <p:ext uri="{BB962C8B-B14F-4D97-AF65-F5344CB8AC3E}">
        <p14:creationId xmlns:p14="http://schemas.microsoft.com/office/powerpoint/2010/main" val="3026036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laceholder 03">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3972333" y="2071980"/>
            <a:ext cx="1808965" cy="7173620"/>
          </a:xfrm>
          <a:prstGeom prst="roundRect">
            <a:avLst>
              <a:gd name="adj" fmla="val 15691"/>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3816283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laceholder 16">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4353202" y="2003985"/>
            <a:ext cx="1781175" cy="7032308"/>
          </a:xfrm>
          <a:prstGeom prst="roundRect">
            <a:avLst>
              <a:gd name="adj" fmla="val 13615"/>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4102782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laceholder 09">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849613" y="1837697"/>
            <a:ext cx="1676996" cy="7217324"/>
          </a:xfrm>
          <a:prstGeom prst="roundRect">
            <a:avLst>
              <a:gd name="adj" fmla="val 17174"/>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3594243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ceholder 04">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483711" y="1865036"/>
            <a:ext cx="1800225" cy="7103126"/>
          </a:xfrm>
          <a:prstGeom prst="roundRect">
            <a:avLst>
              <a:gd name="adj" fmla="val 7270"/>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2671344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laceholder 2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42900" y="1373541"/>
            <a:ext cx="6172200" cy="3412067"/>
          </a:xfrm>
          <a:prstGeom prst="rect">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1370061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laceholder 27">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3636455" y="1638623"/>
            <a:ext cx="2751772" cy="3305546"/>
          </a:xfrm>
          <a:prstGeom prst="roundRect">
            <a:avLst>
              <a:gd name="adj" fmla="val 15614"/>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4231493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laceholder 0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82628" y="2320393"/>
            <a:ext cx="1941314" cy="6280678"/>
          </a:xfrm>
          <a:prstGeom prst="roundRect">
            <a:avLst>
              <a:gd name="adj" fmla="val 10952"/>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126394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002450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ceholder 05">
    <p:spTree>
      <p:nvGrpSpPr>
        <p:cNvPr id="1" name=""/>
        <p:cNvGrpSpPr/>
        <p:nvPr/>
      </p:nvGrpSpPr>
      <p:grpSpPr>
        <a:xfrm>
          <a:off x="0" y="0"/>
          <a:ext cx="0" cy="0"/>
          <a:chOff x="0" y="0"/>
          <a:chExt cx="0" cy="0"/>
        </a:xfrm>
      </p:grpSpPr>
      <p:sp>
        <p:nvSpPr>
          <p:cNvPr id="7" name="Picture Placeholder 8"/>
          <p:cNvSpPr>
            <a:spLocks noGrp="1"/>
          </p:cNvSpPr>
          <p:nvPr>
            <p:ph type="pic" sz="quarter" idx="11"/>
          </p:nvPr>
        </p:nvSpPr>
        <p:spPr>
          <a:xfrm>
            <a:off x="3367890" y="3609136"/>
            <a:ext cx="2914649" cy="3744559"/>
          </a:xfrm>
          <a:prstGeom prst="roundRect">
            <a:avLst>
              <a:gd name="adj" fmla="val 10270"/>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1411269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laceholder 06">
    <p:spTree>
      <p:nvGrpSpPr>
        <p:cNvPr id="1" name=""/>
        <p:cNvGrpSpPr/>
        <p:nvPr/>
      </p:nvGrpSpPr>
      <p:grpSpPr>
        <a:xfrm>
          <a:off x="0" y="0"/>
          <a:ext cx="0" cy="0"/>
          <a:chOff x="0" y="0"/>
          <a:chExt cx="0" cy="0"/>
        </a:xfrm>
      </p:grpSpPr>
      <p:sp>
        <p:nvSpPr>
          <p:cNvPr id="10" name="Picture Placeholder 8"/>
          <p:cNvSpPr>
            <a:spLocks noGrp="1"/>
          </p:cNvSpPr>
          <p:nvPr>
            <p:ph type="pic" sz="quarter" idx="10"/>
          </p:nvPr>
        </p:nvSpPr>
        <p:spPr>
          <a:xfrm>
            <a:off x="3288523" y="5845765"/>
            <a:ext cx="3157538" cy="3399837"/>
          </a:xfrm>
          <a:prstGeom prst="roundRect">
            <a:avLst>
              <a:gd name="adj" fmla="val 11547"/>
            </a:avLst>
          </a:prstGeom>
          <a:pattFill prst="trellis">
            <a:fgClr>
              <a:schemeClr val="accent1"/>
            </a:fgClr>
            <a:bgClr>
              <a:schemeClr val="bg1"/>
            </a:bgClr>
          </a:pattFill>
        </p:spPr>
        <p:txBody>
          <a:bodyPr>
            <a:normAutofit/>
          </a:bodyPr>
          <a:lstStyle>
            <a:lvl1pPr>
              <a:defRPr sz="1291"/>
            </a:lvl1pPr>
          </a:lstStyle>
          <a:p>
            <a:endParaRPr lang="en-US" dirty="0"/>
          </a:p>
        </p:txBody>
      </p:sp>
      <p:sp>
        <p:nvSpPr>
          <p:cNvPr id="11" name="Picture Placeholder 8"/>
          <p:cNvSpPr>
            <a:spLocks noGrp="1"/>
          </p:cNvSpPr>
          <p:nvPr>
            <p:ph type="pic" sz="quarter" idx="11"/>
          </p:nvPr>
        </p:nvSpPr>
        <p:spPr>
          <a:xfrm>
            <a:off x="3554730" y="2745385"/>
            <a:ext cx="2625125" cy="2808090"/>
          </a:xfrm>
          <a:prstGeom prst="roundRect">
            <a:avLst>
              <a:gd name="adj" fmla="val 10270"/>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1396747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laceholder 07">
    <p:spTree>
      <p:nvGrpSpPr>
        <p:cNvPr id="1" name=""/>
        <p:cNvGrpSpPr/>
        <p:nvPr/>
      </p:nvGrpSpPr>
      <p:grpSpPr>
        <a:xfrm>
          <a:off x="0" y="0"/>
          <a:ext cx="0" cy="0"/>
          <a:chOff x="0" y="0"/>
          <a:chExt cx="0" cy="0"/>
        </a:xfrm>
      </p:grpSpPr>
      <p:sp>
        <p:nvSpPr>
          <p:cNvPr id="12" name="Picture Placeholder 8"/>
          <p:cNvSpPr>
            <a:spLocks noGrp="1"/>
          </p:cNvSpPr>
          <p:nvPr>
            <p:ph type="pic" sz="quarter" idx="11"/>
          </p:nvPr>
        </p:nvSpPr>
        <p:spPr>
          <a:xfrm>
            <a:off x="3731218" y="1957675"/>
            <a:ext cx="2454765" cy="2752348"/>
          </a:xfrm>
          <a:prstGeom prst="roundRect">
            <a:avLst>
              <a:gd name="adj" fmla="val 16608"/>
            </a:avLst>
          </a:prstGeom>
          <a:pattFill prst="trellis">
            <a:fgClr>
              <a:schemeClr val="accent1"/>
            </a:fgClr>
            <a:bgClr>
              <a:schemeClr val="bg1"/>
            </a:bgClr>
          </a:pattFill>
        </p:spPr>
        <p:txBody>
          <a:bodyPr>
            <a:normAutofit/>
          </a:bodyPr>
          <a:lstStyle>
            <a:lvl1pPr>
              <a:defRPr sz="1291"/>
            </a:lvl1pPr>
          </a:lstStyle>
          <a:p>
            <a:endParaRPr lang="en-US" dirty="0"/>
          </a:p>
        </p:txBody>
      </p:sp>
      <p:sp>
        <p:nvSpPr>
          <p:cNvPr id="13" name="Picture Placeholder 8"/>
          <p:cNvSpPr>
            <a:spLocks noGrp="1"/>
          </p:cNvSpPr>
          <p:nvPr>
            <p:ph type="pic" sz="quarter" idx="12"/>
          </p:nvPr>
        </p:nvSpPr>
        <p:spPr>
          <a:xfrm>
            <a:off x="342900" y="5713942"/>
            <a:ext cx="3053751" cy="3393757"/>
          </a:xfrm>
          <a:prstGeom prst="roundRect">
            <a:avLst>
              <a:gd name="adj" fmla="val 16975"/>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502021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laceholder 08">
    <p:spTree>
      <p:nvGrpSpPr>
        <p:cNvPr id="1" name=""/>
        <p:cNvGrpSpPr/>
        <p:nvPr/>
      </p:nvGrpSpPr>
      <p:grpSpPr>
        <a:xfrm>
          <a:off x="0" y="0"/>
          <a:ext cx="0" cy="0"/>
          <a:chOff x="0" y="0"/>
          <a:chExt cx="0" cy="0"/>
        </a:xfrm>
      </p:grpSpPr>
      <p:sp>
        <p:nvSpPr>
          <p:cNvPr id="7" name="Picture Placeholder 8"/>
          <p:cNvSpPr>
            <a:spLocks noGrp="1"/>
          </p:cNvSpPr>
          <p:nvPr>
            <p:ph type="pic" sz="quarter" idx="11"/>
          </p:nvPr>
        </p:nvSpPr>
        <p:spPr>
          <a:xfrm>
            <a:off x="3493294" y="1515149"/>
            <a:ext cx="2692689" cy="4245524"/>
          </a:xfrm>
          <a:prstGeom prst="roundRect">
            <a:avLst>
              <a:gd name="adj" fmla="val 9803"/>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3805735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laceholder 10">
    <p:spTree>
      <p:nvGrpSpPr>
        <p:cNvPr id="1" name=""/>
        <p:cNvGrpSpPr/>
        <p:nvPr/>
      </p:nvGrpSpPr>
      <p:grpSpPr>
        <a:xfrm>
          <a:off x="0" y="0"/>
          <a:ext cx="0" cy="0"/>
          <a:chOff x="0" y="0"/>
          <a:chExt cx="0" cy="0"/>
        </a:xfrm>
      </p:grpSpPr>
      <p:sp>
        <p:nvSpPr>
          <p:cNvPr id="10" name="Picture Placeholder 8"/>
          <p:cNvSpPr>
            <a:spLocks noGrp="1"/>
          </p:cNvSpPr>
          <p:nvPr>
            <p:ph type="pic" sz="quarter" idx="10"/>
          </p:nvPr>
        </p:nvSpPr>
        <p:spPr>
          <a:xfrm>
            <a:off x="1086053" y="2477987"/>
            <a:ext cx="1358105" cy="3362951"/>
          </a:xfrm>
          <a:prstGeom prst="roundRect">
            <a:avLst>
              <a:gd name="adj" fmla="val 9810"/>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1655484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laceholder 11">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672509" y="3487594"/>
            <a:ext cx="1237616" cy="2574893"/>
          </a:xfrm>
          <a:prstGeom prst="roundRect">
            <a:avLst>
              <a:gd name="adj" fmla="val 9810"/>
            </a:avLst>
          </a:prstGeom>
          <a:pattFill prst="trellis">
            <a:fgClr>
              <a:schemeClr val="accent1"/>
            </a:fgClr>
            <a:bgClr>
              <a:schemeClr val="bg1"/>
            </a:bgClr>
          </a:pattFill>
        </p:spPr>
        <p:txBody>
          <a:bodyPr>
            <a:normAutofit/>
          </a:bodyPr>
          <a:lstStyle>
            <a:lvl1pPr>
              <a:defRPr sz="1291"/>
            </a:lvl1pPr>
          </a:lstStyle>
          <a:p>
            <a:endParaRPr lang="en-US" dirty="0"/>
          </a:p>
        </p:txBody>
      </p:sp>
      <p:sp>
        <p:nvSpPr>
          <p:cNvPr id="12" name="Picture Placeholder 8"/>
          <p:cNvSpPr>
            <a:spLocks noGrp="1"/>
          </p:cNvSpPr>
          <p:nvPr>
            <p:ph type="pic" sz="quarter" idx="11"/>
          </p:nvPr>
        </p:nvSpPr>
        <p:spPr>
          <a:xfrm>
            <a:off x="2810438" y="3487594"/>
            <a:ext cx="1237616" cy="2574893"/>
          </a:xfrm>
          <a:prstGeom prst="roundRect">
            <a:avLst>
              <a:gd name="adj" fmla="val 9810"/>
            </a:avLst>
          </a:prstGeom>
          <a:pattFill prst="trellis">
            <a:fgClr>
              <a:schemeClr val="accent1"/>
            </a:fgClr>
            <a:bgClr>
              <a:schemeClr val="bg1"/>
            </a:bgClr>
          </a:pattFill>
        </p:spPr>
        <p:txBody>
          <a:bodyPr>
            <a:normAutofit/>
          </a:bodyPr>
          <a:lstStyle>
            <a:lvl1pPr>
              <a:defRPr sz="1291"/>
            </a:lvl1pPr>
          </a:lstStyle>
          <a:p>
            <a:endParaRPr lang="en-US" dirty="0"/>
          </a:p>
        </p:txBody>
      </p:sp>
      <p:sp>
        <p:nvSpPr>
          <p:cNvPr id="13" name="Picture Placeholder 8"/>
          <p:cNvSpPr>
            <a:spLocks noGrp="1"/>
          </p:cNvSpPr>
          <p:nvPr>
            <p:ph type="pic" sz="quarter" idx="12"/>
          </p:nvPr>
        </p:nvSpPr>
        <p:spPr>
          <a:xfrm>
            <a:off x="4948368" y="3487594"/>
            <a:ext cx="1237616" cy="2574893"/>
          </a:xfrm>
          <a:prstGeom prst="roundRect">
            <a:avLst>
              <a:gd name="adj" fmla="val 9810"/>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237879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ceholder 12">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82335" y="3551974"/>
            <a:ext cx="2183216" cy="2654135"/>
          </a:xfrm>
          <a:prstGeom prst="roundRect">
            <a:avLst>
              <a:gd name="adj" fmla="val 16975"/>
            </a:avLst>
          </a:prstGeom>
          <a:pattFill prst="trellis">
            <a:fgClr>
              <a:schemeClr val="accent1"/>
            </a:fgClr>
            <a:bgClr>
              <a:schemeClr val="bg1"/>
            </a:bgClr>
          </a:pattFill>
        </p:spPr>
        <p:txBody>
          <a:bodyPr>
            <a:normAutofit/>
          </a:bodyPr>
          <a:lstStyle>
            <a:lvl1pPr>
              <a:defRPr sz="1291"/>
            </a:lvl1pPr>
          </a:lstStyle>
          <a:p>
            <a:endParaRPr lang="en-US" dirty="0"/>
          </a:p>
        </p:txBody>
      </p:sp>
      <p:sp>
        <p:nvSpPr>
          <p:cNvPr id="10" name="Picture Placeholder 8"/>
          <p:cNvSpPr>
            <a:spLocks noGrp="1"/>
          </p:cNvSpPr>
          <p:nvPr>
            <p:ph type="pic" sz="quarter" idx="13"/>
          </p:nvPr>
        </p:nvSpPr>
        <p:spPr>
          <a:xfrm>
            <a:off x="4058636" y="3551974"/>
            <a:ext cx="2183216" cy="2654135"/>
          </a:xfrm>
          <a:prstGeom prst="roundRect">
            <a:avLst>
              <a:gd name="adj" fmla="val 16975"/>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4243974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laceholder 13">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744904" y="1670561"/>
            <a:ext cx="1860358" cy="7630074"/>
          </a:xfrm>
          <a:prstGeom prst="roundRect">
            <a:avLst>
              <a:gd name="adj" fmla="val 15734"/>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1839046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laceholder 14">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342900" y="1381000"/>
            <a:ext cx="2275609" cy="6141316"/>
          </a:xfrm>
          <a:prstGeom prst="roundRect">
            <a:avLst>
              <a:gd name="adj" fmla="val 6552"/>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528589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laceholder 15">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590069" y="2329428"/>
            <a:ext cx="1910400" cy="4426136"/>
          </a:xfrm>
          <a:prstGeom prst="roundRect">
            <a:avLst>
              <a:gd name="adj" fmla="val 5674"/>
            </a:avLst>
          </a:prstGeom>
          <a:pattFill prst="trellis">
            <a:fgClr>
              <a:schemeClr val="accent1"/>
            </a:fgClr>
            <a:bgClr>
              <a:schemeClr val="bg1"/>
            </a:bgClr>
          </a:pattFill>
        </p:spPr>
        <p:txBody>
          <a:bodyPr>
            <a:normAutofit/>
          </a:bodyPr>
          <a:lstStyle>
            <a:lvl1pPr>
              <a:defRPr sz="1291"/>
            </a:lvl1pPr>
          </a:lstStyle>
          <a:p>
            <a:endParaRPr lang="en-US" dirty="0"/>
          </a:p>
        </p:txBody>
      </p:sp>
      <p:sp>
        <p:nvSpPr>
          <p:cNvPr id="9" name="Picture Placeholder 8"/>
          <p:cNvSpPr>
            <a:spLocks noGrp="1"/>
          </p:cNvSpPr>
          <p:nvPr>
            <p:ph type="pic" sz="quarter" idx="11"/>
          </p:nvPr>
        </p:nvSpPr>
        <p:spPr>
          <a:xfrm>
            <a:off x="609670" y="7237341"/>
            <a:ext cx="1850572" cy="1680657"/>
          </a:xfrm>
          <a:prstGeom prst="roundRect">
            <a:avLst>
              <a:gd name="adj" fmla="val 17339"/>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74053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886423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laceholder 17">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33400" y="3109386"/>
            <a:ext cx="1671852" cy="4155017"/>
          </a:xfrm>
          <a:prstGeom prst="roundRect">
            <a:avLst>
              <a:gd name="adj" fmla="val 7199"/>
            </a:avLst>
          </a:prstGeom>
          <a:pattFill prst="trellis">
            <a:fgClr>
              <a:schemeClr val="accent1"/>
            </a:fgClr>
            <a:bgClr>
              <a:schemeClr val="bg1"/>
            </a:bgClr>
          </a:pattFill>
        </p:spPr>
        <p:txBody>
          <a:bodyPr>
            <a:normAutofit/>
          </a:bodyPr>
          <a:lstStyle>
            <a:lvl1pPr>
              <a:defRPr sz="1291"/>
            </a:lvl1pPr>
          </a:lstStyle>
          <a:p>
            <a:endParaRPr lang="en-US" dirty="0"/>
          </a:p>
        </p:txBody>
      </p:sp>
      <p:sp>
        <p:nvSpPr>
          <p:cNvPr id="10" name="Picture Placeholder 8"/>
          <p:cNvSpPr>
            <a:spLocks noGrp="1"/>
          </p:cNvSpPr>
          <p:nvPr>
            <p:ph type="pic" sz="quarter" idx="11"/>
          </p:nvPr>
        </p:nvSpPr>
        <p:spPr>
          <a:xfrm>
            <a:off x="2539418" y="3109386"/>
            <a:ext cx="1671852" cy="4155017"/>
          </a:xfrm>
          <a:prstGeom prst="roundRect">
            <a:avLst>
              <a:gd name="adj" fmla="val 7199"/>
            </a:avLst>
          </a:prstGeom>
          <a:pattFill prst="trellis">
            <a:fgClr>
              <a:schemeClr val="accent1"/>
            </a:fgClr>
            <a:bgClr>
              <a:schemeClr val="bg1"/>
            </a:bgClr>
          </a:pattFill>
        </p:spPr>
        <p:txBody>
          <a:bodyPr>
            <a:normAutofit/>
          </a:bodyPr>
          <a:lstStyle>
            <a:lvl1pPr>
              <a:defRPr sz="1291"/>
            </a:lvl1pPr>
          </a:lstStyle>
          <a:p>
            <a:endParaRPr lang="en-US" dirty="0"/>
          </a:p>
        </p:txBody>
      </p:sp>
      <p:sp>
        <p:nvSpPr>
          <p:cNvPr id="11" name="Picture Placeholder 8"/>
          <p:cNvSpPr>
            <a:spLocks noGrp="1"/>
          </p:cNvSpPr>
          <p:nvPr>
            <p:ph type="pic" sz="quarter" idx="12"/>
          </p:nvPr>
        </p:nvSpPr>
        <p:spPr>
          <a:xfrm>
            <a:off x="4553012" y="3109386"/>
            <a:ext cx="1671852" cy="4155017"/>
          </a:xfrm>
          <a:prstGeom prst="roundRect">
            <a:avLst>
              <a:gd name="adj" fmla="val 7199"/>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1647421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laceholder 18">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342901" y="1961291"/>
            <a:ext cx="1405890" cy="6694226"/>
          </a:xfrm>
          <a:prstGeom prst="roundRect">
            <a:avLst>
              <a:gd name="adj" fmla="val 10688"/>
            </a:avLst>
          </a:prstGeom>
          <a:pattFill prst="trellis">
            <a:fgClr>
              <a:schemeClr val="accent1"/>
            </a:fgClr>
            <a:bgClr>
              <a:schemeClr val="bg1"/>
            </a:bgClr>
          </a:pattFill>
        </p:spPr>
        <p:txBody>
          <a:bodyPr>
            <a:normAutofit/>
          </a:bodyPr>
          <a:lstStyle>
            <a:lvl1pPr>
              <a:defRPr sz="1291"/>
            </a:lvl1pPr>
          </a:lstStyle>
          <a:p>
            <a:endParaRPr lang="en-US" dirty="0"/>
          </a:p>
        </p:txBody>
      </p:sp>
      <p:sp>
        <p:nvSpPr>
          <p:cNvPr id="9" name="Picture Placeholder 8"/>
          <p:cNvSpPr>
            <a:spLocks noGrp="1"/>
          </p:cNvSpPr>
          <p:nvPr>
            <p:ph type="pic" sz="quarter" idx="11"/>
          </p:nvPr>
        </p:nvSpPr>
        <p:spPr>
          <a:xfrm>
            <a:off x="1868655" y="1961291"/>
            <a:ext cx="1405890" cy="6694226"/>
          </a:xfrm>
          <a:prstGeom prst="roundRect">
            <a:avLst>
              <a:gd name="adj" fmla="val 10688"/>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1319598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laceholder 19">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713712" y="1654712"/>
            <a:ext cx="1509321" cy="7463254"/>
          </a:xfrm>
          <a:prstGeom prst="roundRect">
            <a:avLst>
              <a:gd name="adj" fmla="val 7828"/>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3947152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laceholder 20">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593006" y="1670559"/>
            <a:ext cx="1645264" cy="7288681"/>
          </a:xfrm>
          <a:prstGeom prst="roundRect">
            <a:avLst>
              <a:gd name="adj" fmla="val 10827"/>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115082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laceholder 21">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3649223" y="4015234"/>
            <a:ext cx="2427065" cy="4062438"/>
          </a:xfrm>
          <a:prstGeom prst="roundRect">
            <a:avLst>
              <a:gd name="adj" fmla="val 4160"/>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160313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laceholder 23">
    <p:spTree>
      <p:nvGrpSpPr>
        <p:cNvPr id="1" name=""/>
        <p:cNvGrpSpPr/>
        <p:nvPr/>
      </p:nvGrpSpPr>
      <p:grpSpPr>
        <a:xfrm>
          <a:off x="0" y="0"/>
          <a:ext cx="0" cy="0"/>
          <a:chOff x="0" y="0"/>
          <a:chExt cx="0" cy="0"/>
        </a:xfrm>
      </p:grpSpPr>
      <p:sp>
        <p:nvSpPr>
          <p:cNvPr id="13" name="Picture Placeholder 8"/>
          <p:cNvSpPr>
            <a:spLocks noGrp="1"/>
          </p:cNvSpPr>
          <p:nvPr>
            <p:ph type="pic" sz="quarter" idx="10"/>
          </p:nvPr>
        </p:nvSpPr>
        <p:spPr>
          <a:xfrm>
            <a:off x="342901" y="1986979"/>
            <a:ext cx="1644848" cy="3549650"/>
          </a:xfrm>
          <a:prstGeom prst="roundRect">
            <a:avLst>
              <a:gd name="adj" fmla="val 10827"/>
            </a:avLst>
          </a:prstGeom>
          <a:pattFill prst="trellis">
            <a:fgClr>
              <a:schemeClr val="accent1"/>
            </a:fgClr>
            <a:bgClr>
              <a:schemeClr val="bg1"/>
            </a:bgClr>
          </a:pattFill>
        </p:spPr>
        <p:txBody>
          <a:bodyPr>
            <a:normAutofit/>
          </a:bodyPr>
          <a:lstStyle>
            <a:lvl1pPr>
              <a:defRPr sz="1291"/>
            </a:lvl1pPr>
          </a:lstStyle>
          <a:p>
            <a:endParaRPr lang="en-US" dirty="0"/>
          </a:p>
        </p:txBody>
      </p:sp>
      <p:sp>
        <p:nvSpPr>
          <p:cNvPr id="14" name="Picture Placeholder 8"/>
          <p:cNvSpPr>
            <a:spLocks noGrp="1"/>
          </p:cNvSpPr>
          <p:nvPr>
            <p:ph type="pic" sz="quarter" idx="11"/>
          </p:nvPr>
        </p:nvSpPr>
        <p:spPr>
          <a:xfrm>
            <a:off x="2069740" y="1986979"/>
            <a:ext cx="1644848" cy="3549650"/>
          </a:xfrm>
          <a:prstGeom prst="roundRect">
            <a:avLst>
              <a:gd name="adj" fmla="val 10827"/>
            </a:avLst>
          </a:prstGeom>
          <a:pattFill prst="trellis">
            <a:fgClr>
              <a:schemeClr val="accent1"/>
            </a:fgClr>
            <a:bgClr>
              <a:schemeClr val="bg1"/>
            </a:bgClr>
          </a:pattFill>
        </p:spPr>
        <p:txBody>
          <a:bodyPr>
            <a:normAutofit/>
          </a:bodyPr>
          <a:lstStyle>
            <a:lvl1pPr>
              <a:defRPr sz="1291"/>
            </a:lvl1pPr>
          </a:lstStyle>
          <a:p>
            <a:endParaRPr lang="en-US" dirty="0"/>
          </a:p>
        </p:txBody>
      </p:sp>
      <p:sp>
        <p:nvSpPr>
          <p:cNvPr id="15" name="Picture Placeholder 8"/>
          <p:cNvSpPr>
            <a:spLocks noGrp="1"/>
          </p:cNvSpPr>
          <p:nvPr>
            <p:ph type="pic" sz="quarter" idx="12"/>
          </p:nvPr>
        </p:nvSpPr>
        <p:spPr>
          <a:xfrm>
            <a:off x="342901" y="5695950"/>
            <a:ext cx="1644848" cy="3549650"/>
          </a:xfrm>
          <a:prstGeom prst="roundRect">
            <a:avLst>
              <a:gd name="adj" fmla="val 10827"/>
            </a:avLst>
          </a:prstGeom>
          <a:pattFill prst="trellis">
            <a:fgClr>
              <a:schemeClr val="accent1"/>
            </a:fgClr>
            <a:bgClr>
              <a:schemeClr val="bg1"/>
            </a:bgClr>
          </a:pattFill>
        </p:spPr>
        <p:txBody>
          <a:bodyPr>
            <a:normAutofit/>
          </a:bodyPr>
          <a:lstStyle>
            <a:lvl1pPr>
              <a:defRPr sz="1291"/>
            </a:lvl1pPr>
          </a:lstStyle>
          <a:p>
            <a:endParaRPr lang="en-US" dirty="0"/>
          </a:p>
        </p:txBody>
      </p:sp>
      <p:sp>
        <p:nvSpPr>
          <p:cNvPr id="16" name="Picture Placeholder 8"/>
          <p:cNvSpPr>
            <a:spLocks noGrp="1"/>
          </p:cNvSpPr>
          <p:nvPr>
            <p:ph type="pic" sz="quarter" idx="13"/>
          </p:nvPr>
        </p:nvSpPr>
        <p:spPr>
          <a:xfrm>
            <a:off x="2069740" y="5690997"/>
            <a:ext cx="1644848" cy="3549650"/>
          </a:xfrm>
          <a:prstGeom prst="roundRect">
            <a:avLst>
              <a:gd name="adj" fmla="val 10827"/>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435996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laceholder 24">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3408005" y="1395781"/>
            <a:ext cx="1655077" cy="7466787"/>
          </a:xfrm>
          <a:prstGeom prst="roundRect">
            <a:avLst>
              <a:gd name="adj" fmla="val 13935"/>
            </a:avLst>
          </a:prstGeom>
          <a:pattFill prst="trellis">
            <a:fgClr>
              <a:schemeClr val="accent1"/>
            </a:fgClr>
            <a:bgClr>
              <a:schemeClr val="bg1"/>
            </a:bgClr>
          </a:pattFill>
        </p:spPr>
        <p:txBody>
          <a:bodyPr>
            <a:normAutofit/>
          </a:bodyPr>
          <a:lstStyle>
            <a:lvl1pPr>
              <a:defRPr sz="1291"/>
            </a:lvl1pPr>
          </a:lstStyle>
          <a:p>
            <a:endParaRPr lang="en-US" dirty="0"/>
          </a:p>
        </p:txBody>
      </p:sp>
      <p:sp>
        <p:nvSpPr>
          <p:cNvPr id="9" name="Picture Placeholder 8"/>
          <p:cNvSpPr>
            <a:spLocks noGrp="1"/>
          </p:cNvSpPr>
          <p:nvPr>
            <p:ph type="pic" sz="quarter" idx="11"/>
          </p:nvPr>
        </p:nvSpPr>
        <p:spPr>
          <a:xfrm>
            <a:off x="5223661" y="3640711"/>
            <a:ext cx="1117853" cy="5221857"/>
          </a:xfrm>
          <a:prstGeom prst="roundRect">
            <a:avLst>
              <a:gd name="adj" fmla="val 13935"/>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1195904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laceholder 25">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1902109" y="1645347"/>
            <a:ext cx="1480508" cy="7287927"/>
          </a:xfrm>
          <a:prstGeom prst="roundRect">
            <a:avLst>
              <a:gd name="adj" fmla="val 13935"/>
            </a:avLst>
          </a:prstGeom>
          <a:pattFill prst="trellis">
            <a:fgClr>
              <a:schemeClr val="accent1"/>
            </a:fgClr>
            <a:bgClr>
              <a:schemeClr val="bg1"/>
            </a:bgClr>
          </a:pattFill>
        </p:spPr>
        <p:txBody>
          <a:bodyPr>
            <a:normAutofit/>
          </a:bodyPr>
          <a:lstStyle>
            <a:lvl1pPr>
              <a:defRPr sz="1291"/>
            </a:lvl1pPr>
          </a:lstStyle>
          <a:p>
            <a:endParaRPr lang="en-US" dirty="0"/>
          </a:p>
        </p:txBody>
      </p:sp>
      <p:sp>
        <p:nvSpPr>
          <p:cNvPr id="9" name="Picture Placeholder 8"/>
          <p:cNvSpPr>
            <a:spLocks noGrp="1"/>
          </p:cNvSpPr>
          <p:nvPr>
            <p:ph type="pic" sz="quarter" idx="11"/>
          </p:nvPr>
        </p:nvSpPr>
        <p:spPr>
          <a:xfrm>
            <a:off x="342900" y="3108546"/>
            <a:ext cx="1480508" cy="5824728"/>
          </a:xfrm>
          <a:prstGeom prst="roundRect">
            <a:avLst>
              <a:gd name="adj" fmla="val 16714"/>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737040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laceholder 26">
    <p:spTree>
      <p:nvGrpSpPr>
        <p:cNvPr id="1" name=""/>
        <p:cNvGrpSpPr/>
        <p:nvPr/>
      </p:nvGrpSpPr>
      <p:grpSpPr>
        <a:xfrm>
          <a:off x="0" y="0"/>
          <a:ext cx="0" cy="0"/>
          <a:chOff x="0" y="0"/>
          <a:chExt cx="0" cy="0"/>
        </a:xfrm>
      </p:grpSpPr>
      <p:sp>
        <p:nvSpPr>
          <p:cNvPr id="10" name="Picture Placeholder 8"/>
          <p:cNvSpPr>
            <a:spLocks noGrp="1"/>
          </p:cNvSpPr>
          <p:nvPr>
            <p:ph type="pic" sz="quarter" idx="11"/>
          </p:nvPr>
        </p:nvSpPr>
        <p:spPr>
          <a:xfrm>
            <a:off x="3859876" y="2611504"/>
            <a:ext cx="684438" cy="1804634"/>
          </a:xfrm>
          <a:prstGeom prst="roundRect">
            <a:avLst>
              <a:gd name="adj" fmla="val 11751"/>
            </a:avLst>
          </a:prstGeom>
          <a:pattFill prst="trellis">
            <a:fgClr>
              <a:schemeClr val="accent1"/>
            </a:fgClr>
            <a:bgClr>
              <a:schemeClr val="bg1"/>
            </a:bgClr>
          </a:pattFill>
        </p:spPr>
        <p:txBody>
          <a:bodyPr>
            <a:normAutofit/>
          </a:bodyPr>
          <a:lstStyle>
            <a:lvl1pPr>
              <a:defRPr sz="1291"/>
            </a:lvl1pPr>
          </a:lstStyle>
          <a:p>
            <a:endParaRPr lang="en-US" dirty="0"/>
          </a:p>
        </p:txBody>
      </p:sp>
      <p:sp>
        <p:nvSpPr>
          <p:cNvPr id="11" name="Picture Placeholder 8"/>
          <p:cNvSpPr>
            <a:spLocks noGrp="1"/>
          </p:cNvSpPr>
          <p:nvPr>
            <p:ph type="pic" sz="quarter" idx="12"/>
          </p:nvPr>
        </p:nvSpPr>
        <p:spPr>
          <a:xfrm>
            <a:off x="3859876" y="6268886"/>
            <a:ext cx="684438" cy="1804634"/>
          </a:xfrm>
          <a:prstGeom prst="roundRect">
            <a:avLst>
              <a:gd name="adj" fmla="val 11751"/>
            </a:avLst>
          </a:prstGeom>
          <a:pattFill prst="trellis">
            <a:fgClr>
              <a:schemeClr val="accent1"/>
            </a:fgClr>
            <a:bgClr>
              <a:schemeClr val="bg1"/>
            </a:bgClr>
          </a:pattFill>
        </p:spPr>
        <p:txBody>
          <a:bodyPr>
            <a:normAutofit/>
          </a:bodyPr>
          <a:lstStyle>
            <a:lvl1pPr>
              <a:defRPr sz="1291"/>
            </a:lvl1pPr>
          </a:lstStyle>
          <a:p>
            <a:endParaRPr lang="en-US" dirty="0"/>
          </a:p>
        </p:txBody>
      </p:sp>
    </p:spTree>
    <p:extLst>
      <p:ext uri="{BB962C8B-B14F-4D97-AF65-F5344CB8AC3E}">
        <p14:creationId xmlns:p14="http://schemas.microsoft.com/office/powerpoint/2010/main" val="3578254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laceholder 28">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 y="0"/>
            <a:ext cx="6857999" cy="9906000"/>
          </a:xfrm>
          <a:prstGeom prst="rect">
            <a:avLst/>
          </a:prstGeom>
          <a:pattFill prst="trellis">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09866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996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91929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11192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84726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smtClean="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85480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smtClean="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8291450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12/14/2023</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‹N°›</a:t>
            </a:fld>
            <a:endParaRPr lang="en-US" dirty="0"/>
          </a:p>
        </p:txBody>
      </p:sp>
    </p:spTree>
    <p:extLst>
      <p:ext uri="{BB962C8B-B14F-4D97-AF65-F5344CB8AC3E}">
        <p14:creationId xmlns:p14="http://schemas.microsoft.com/office/powerpoint/2010/main" val="28419650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649" r:id="rId19"/>
    <p:sldLayoutId id="2147483660" r:id="rId20"/>
    <p:sldLayoutId id="2147483652" r:id="rId21"/>
    <p:sldLayoutId id="2147483653" r:id="rId22"/>
    <p:sldLayoutId id="2147483654" r:id="rId23"/>
    <p:sldLayoutId id="2147483656" r:id="rId24"/>
    <p:sldLayoutId id="2147483657" r:id="rId25"/>
    <p:sldLayoutId id="2147483658" r:id="rId26"/>
    <p:sldLayoutId id="2147483659" r:id="rId27"/>
    <p:sldLayoutId id="2147483661" r:id="rId28"/>
    <p:sldLayoutId id="2147483662" r:id="rId29"/>
    <p:sldLayoutId id="2147483664" r:id="rId30"/>
    <p:sldLayoutId id="2147483666" r:id="rId31"/>
    <p:sldLayoutId id="2147483665" r:id="rId32"/>
    <p:sldLayoutId id="2147483667" r:id="rId33"/>
    <p:sldLayoutId id="2147483668" r:id="rId34"/>
    <p:sldLayoutId id="2147483670" r:id="rId35"/>
    <p:sldLayoutId id="2147483671" r:id="rId36"/>
    <p:sldLayoutId id="2147483672" r:id="rId37"/>
    <p:sldLayoutId id="2147483673" r:id="rId38"/>
    <p:sldLayoutId id="2147483676" r:id="rId3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973" y="6054446"/>
            <a:ext cx="4617112" cy="153888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0" dirty="0" err="1">
                <a:latin typeface="Lexend Deca Medium" pitchFamily="2" charset="0"/>
                <a:ea typeface="Sawarabi Mincho" panose="02000600000000000000" pitchFamily="2" charset="-128"/>
                <a:cs typeface="Bayon" pitchFamily="2" charset="0"/>
              </a:rPr>
              <a:t>L’Irlande</a:t>
            </a:r>
            <a:endParaRPr lang="en-US" sz="10000" dirty="0">
              <a:latin typeface="Lexend Deca Medium" pitchFamily="2" charset="0"/>
              <a:ea typeface="Sawarabi Mincho" panose="02000600000000000000" pitchFamily="2" charset="-128"/>
              <a:cs typeface="Bayon" pitchFamily="2" charset="0"/>
            </a:endParaRPr>
          </a:p>
        </p:txBody>
      </p:sp>
      <p:sp>
        <p:nvSpPr>
          <p:cNvPr id="29" name="Oval 28"/>
          <p:cNvSpPr/>
          <p:nvPr/>
        </p:nvSpPr>
        <p:spPr>
          <a:xfrm>
            <a:off x="5872806" y="6116479"/>
            <a:ext cx="420843" cy="420843"/>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30" name="Oval 29"/>
          <p:cNvSpPr/>
          <p:nvPr/>
        </p:nvSpPr>
        <p:spPr>
          <a:xfrm>
            <a:off x="6293649" y="5865276"/>
            <a:ext cx="243821" cy="2438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3" name="TextBox 21">
            <a:extLst>
              <a:ext uri="{FF2B5EF4-FFF2-40B4-BE49-F238E27FC236}">
                <a16:creationId xmlns:a16="http://schemas.microsoft.com/office/drawing/2014/main" id="{2F95A0FC-210D-EE87-4B85-E3260BEDA491}"/>
              </a:ext>
            </a:extLst>
          </p:cNvPr>
          <p:cNvSpPr txBox="1"/>
          <p:nvPr/>
        </p:nvSpPr>
        <p:spPr>
          <a:xfrm>
            <a:off x="270456" y="5865276"/>
            <a:ext cx="4602496" cy="43351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17" dirty="0">
                <a:latin typeface="Lexend Deca" pitchFamily="2" charset="0"/>
                <a:ea typeface="Sawarabi Mincho" panose="02000600000000000000" pitchFamily="2" charset="-128"/>
                <a:cs typeface="Bayon" pitchFamily="2" charset="0"/>
              </a:rPr>
              <a:t>Découverte de</a:t>
            </a:r>
          </a:p>
        </p:txBody>
      </p:sp>
      <p:pic>
        <p:nvPicPr>
          <p:cNvPr id="32" name="Image 31" descr="Une image contenant texte&#10;&#10;Description générée automatiquement">
            <a:extLst>
              <a:ext uri="{FF2B5EF4-FFF2-40B4-BE49-F238E27FC236}">
                <a16:creationId xmlns:a16="http://schemas.microsoft.com/office/drawing/2014/main" id="{14A3E58C-138E-0506-9CE3-518994639F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7001" y="7773923"/>
            <a:ext cx="1500469" cy="1500469"/>
          </a:xfrm>
          <a:prstGeom prst="rect">
            <a:avLst/>
          </a:prstGeom>
        </p:spPr>
      </p:pic>
      <p:sp>
        <p:nvSpPr>
          <p:cNvPr id="2" name="TextBox 21">
            <a:extLst>
              <a:ext uri="{FF2B5EF4-FFF2-40B4-BE49-F238E27FC236}">
                <a16:creationId xmlns:a16="http://schemas.microsoft.com/office/drawing/2014/main" id="{22E3D940-08D9-D8BF-AFEE-EB8A79393844}"/>
              </a:ext>
            </a:extLst>
          </p:cNvPr>
          <p:cNvSpPr txBox="1"/>
          <p:nvPr/>
        </p:nvSpPr>
        <p:spPr>
          <a:xfrm>
            <a:off x="267007" y="7412734"/>
            <a:ext cx="2752420" cy="7223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47" dirty="0">
                <a:latin typeface="Lexend Deca" pitchFamily="2" charset="0"/>
                <a:ea typeface="Sawarabi Mincho" panose="02000600000000000000" pitchFamily="2" charset="-128"/>
                <a:cs typeface="Bayon" pitchFamily="2" charset="0"/>
              </a:rPr>
              <a:t>Circuit 8 </a:t>
            </a:r>
            <a:r>
              <a:rPr lang="en-US" sz="2347" dirty="0" err="1">
                <a:latin typeface="Lexend Deca" pitchFamily="2" charset="0"/>
                <a:ea typeface="Sawarabi Mincho" panose="02000600000000000000" pitchFamily="2" charset="-128"/>
                <a:cs typeface="Bayon" pitchFamily="2" charset="0"/>
              </a:rPr>
              <a:t>jours</a:t>
            </a:r>
            <a:r>
              <a:rPr lang="en-US" sz="2347" dirty="0">
                <a:latin typeface="Lexend Deca" pitchFamily="2" charset="0"/>
                <a:ea typeface="Sawarabi Mincho" panose="02000600000000000000" pitchFamily="2" charset="-128"/>
                <a:cs typeface="Bayon" pitchFamily="2" charset="0"/>
              </a:rPr>
              <a:t> / 7 </a:t>
            </a:r>
            <a:r>
              <a:rPr lang="en-US" sz="2347" dirty="0" err="1">
                <a:latin typeface="Lexend Deca" pitchFamily="2" charset="0"/>
                <a:ea typeface="Sawarabi Mincho" panose="02000600000000000000" pitchFamily="2" charset="-128"/>
                <a:cs typeface="Bayon" pitchFamily="2" charset="0"/>
              </a:rPr>
              <a:t>nuits</a:t>
            </a:r>
            <a:endParaRPr lang="en-US" sz="2347" dirty="0">
              <a:latin typeface="Lexend Deca" pitchFamily="2" charset="0"/>
              <a:ea typeface="Sawarabi Mincho" panose="02000600000000000000" pitchFamily="2" charset="-128"/>
              <a:cs typeface="Bayon" pitchFamily="2" charset="0"/>
            </a:endParaRPr>
          </a:p>
          <a:p>
            <a:r>
              <a:rPr lang="en-US" sz="2347" dirty="0">
                <a:latin typeface="Lexend Deca" pitchFamily="2" charset="0"/>
                <a:ea typeface="Sawarabi Mincho" panose="02000600000000000000" pitchFamily="2" charset="-128"/>
                <a:cs typeface="Bayon" pitchFamily="2" charset="0"/>
              </a:rPr>
              <a:t>Du 17 au 24 Mai 2024</a:t>
            </a:r>
          </a:p>
        </p:txBody>
      </p:sp>
      <p:pic>
        <p:nvPicPr>
          <p:cNvPr id="5" name="Espace réservé pour une image  7">
            <a:extLst>
              <a:ext uri="{FF2B5EF4-FFF2-40B4-BE49-F238E27FC236}">
                <a16:creationId xmlns:a16="http://schemas.microsoft.com/office/drawing/2014/main" id="{D7501285-0B3B-097D-023C-70ACB270D3B9}"/>
              </a:ext>
            </a:extLst>
          </p:cNvPr>
          <p:cNvPicPr>
            <a:picLocks noChangeAspect="1"/>
          </p:cNvPicPr>
          <p:nvPr/>
        </p:nvPicPr>
        <p:blipFill>
          <a:blip r:embed="rId3" cstate="print">
            <a:extLst>
              <a:ext uri="{28A0092B-C50C-407E-A947-70E740481C1C}">
                <a14:useLocalDpi xmlns:a14="http://schemas.microsoft.com/office/drawing/2010/main" val="0"/>
              </a:ext>
            </a:extLst>
          </a:blip>
          <a:srcRect l="3862" r="3862"/>
          <a:stretch/>
        </p:blipFill>
        <p:spPr>
          <a:xfrm>
            <a:off x="216973" y="138462"/>
            <a:ext cx="6454283" cy="5247730"/>
          </a:xfrm>
          <a:prstGeom prst="roundRect">
            <a:avLst>
              <a:gd name="adj" fmla="val 11230"/>
            </a:avLst>
          </a:prstGeom>
          <a:pattFill prst="trellis">
            <a:fgClr>
              <a:schemeClr val="accent1"/>
            </a:fgClr>
            <a:bgClr>
              <a:schemeClr val="bg1"/>
            </a:bgClr>
          </a:pattFill>
        </p:spPr>
      </p:pic>
      <p:pic>
        <p:nvPicPr>
          <p:cNvPr id="6" name="Image 5">
            <a:extLst>
              <a:ext uri="{FF2B5EF4-FFF2-40B4-BE49-F238E27FC236}">
                <a16:creationId xmlns:a16="http://schemas.microsoft.com/office/drawing/2014/main" id="{ADFC5F09-9A94-592E-9D2D-7571372144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352237"/>
            <a:ext cx="6858000" cy="537882"/>
          </a:xfrm>
          <a:prstGeom prst="rect">
            <a:avLst/>
          </a:prstGeom>
        </p:spPr>
      </p:pic>
    </p:spTree>
    <p:extLst>
      <p:ext uri="{BB962C8B-B14F-4D97-AF65-F5344CB8AC3E}">
        <p14:creationId xmlns:p14="http://schemas.microsoft.com/office/powerpoint/2010/main" val="42099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03150" y="6508442"/>
            <a:ext cx="6451700" cy="3158675"/>
          </a:xfrm>
          <a:prstGeom prst="roundRect">
            <a:avLst>
              <a:gd name="adj" fmla="val 8579"/>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dirty="0"/>
          </a:p>
        </p:txBody>
      </p:sp>
      <p:sp>
        <p:nvSpPr>
          <p:cNvPr id="13" name="TextBox 12"/>
          <p:cNvSpPr txBox="1"/>
          <p:nvPr/>
        </p:nvSpPr>
        <p:spPr>
          <a:xfrm>
            <a:off x="203150" y="5416614"/>
            <a:ext cx="2922660" cy="866840"/>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0" dirty="0" err="1">
                <a:latin typeface="Lexend Deca" pitchFamily="2" charset="0"/>
                <a:ea typeface="Sawarabi Mincho" panose="02000600000000000000" pitchFamily="2" charset="-128"/>
                <a:cs typeface="Bayon" pitchFamily="2" charset="0"/>
              </a:rPr>
              <a:t>Formalités</a:t>
            </a:r>
            <a:r>
              <a:rPr lang="en-US" sz="5633" dirty="0">
                <a:latin typeface="Lexend Deca" pitchFamily="2" charset="0"/>
                <a:ea typeface="Sawarabi Mincho" panose="02000600000000000000" pitchFamily="2" charset="-128"/>
                <a:cs typeface="Bayon" pitchFamily="2" charset="0"/>
              </a:rPr>
              <a:t>.</a:t>
            </a:r>
          </a:p>
        </p:txBody>
      </p:sp>
      <p:sp>
        <p:nvSpPr>
          <p:cNvPr id="18" name="TextBox 17"/>
          <p:cNvSpPr txBox="1"/>
          <p:nvPr/>
        </p:nvSpPr>
        <p:spPr>
          <a:xfrm>
            <a:off x="437814" y="6803912"/>
            <a:ext cx="1616454" cy="25301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44" dirty="0">
                <a:solidFill>
                  <a:schemeClr val="bg1"/>
                </a:solidFill>
                <a:latin typeface="Lexend Deca" pitchFamily="2" charset="0"/>
                <a:ea typeface="Sawarabi Mincho" panose="02000600000000000000" pitchFamily="2" charset="-128"/>
                <a:cs typeface="Bayon" pitchFamily="2" charset="0"/>
              </a:rPr>
              <a:t>Papiers </a:t>
            </a:r>
            <a:r>
              <a:rPr lang="en-US" sz="1644" dirty="0" err="1">
                <a:solidFill>
                  <a:schemeClr val="bg1"/>
                </a:solidFill>
                <a:latin typeface="Lexend Deca" pitchFamily="2" charset="0"/>
                <a:ea typeface="Sawarabi Mincho" panose="02000600000000000000" pitchFamily="2" charset="-128"/>
                <a:cs typeface="Bayon" pitchFamily="2" charset="0"/>
              </a:rPr>
              <a:t>d’identités</a:t>
            </a:r>
            <a:endParaRPr lang="en-US" sz="1644" dirty="0">
              <a:solidFill>
                <a:schemeClr val="bg1"/>
              </a:solidFill>
              <a:latin typeface="Lexend Deca" pitchFamily="2" charset="0"/>
              <a:ea typeface="Sawarabi Mincho" panose="02000600000000000000" pitchFamily="2" charset="-128"/>
              <a:cs typeface="Bayon" pitchFamily="2" charset="0"/>
            </a:endParaRPr>
          </a:p>
        </p:txBody>
      </p:sp>
      <p:sp>
        <p:nvSpPr>
          <p:cNvPr id="19" name="Rectangle 18">
            <a:extLst>
              <a:ext uri="{FF2B5EF4-FFF2-40B4-BE49-F238E27FC236}">
                <a16:creationId xmlns:a16="http://schemas.microsoft.com/office/drawing/2014/main" id="{AC62BD0C-4658-2E41-8C21-DADEAE35C1C4}"/>
              </a:ext>
            </a:extLst>
          </p:cNvPr>
          <p:cNvSpPr/>
          <p:nvPr/>
        </p:nvSpPr>
        <p:spPr>
          <a:xfrm>
            <a:off x="442426" y="7352400"/>
            <a:ext cx="5973147" cy="3224472"/>
          </a:xfrm>
          <a:prstGeom prst="rect">
            <a:avLst/>
          </a:prstGeom>
        </p:spPr>
        <p:txBody>
          <a:bodyPr wrap="square" lIns="0" tIns="0" rIns="0" bIns="0">
            <a:spAutoFit/>
          </a:bodyPr>
          <a:lstStyle/>
          <a:p>
            <a:pPr algn="just">
              <a:lnSpc>
                <a:spcPct val="150000"/>
              </a:lnSpc>
            </a:pPr>
            <a:r>
              <a:rPr lang="fr-FR" sz="1174" dirty="0">
                <a:solidFill>
                  <a:schemeClr val="bg1"/>
                </a:solidFill>
                <a:latin typeface="Quicksand Light" pitchFamily="2" charset="0"/>
                <a:ea typeface="Inter" panose="020B0502030000000004" pitchFamily="34" charset="0"/>
                <a:cs typeface="Poppins Light" panose="00000400000000000000" pitchFamily="2" charset="0"/>
              </a:rPr>
              <a:t>Les ressortissants de l’Union européenne sont exemptés de visa et sont admis sur le territoire irlandais sur présentation d’une carte nationale d’identité ou d’un passeport en cours de validité. Il convient de vérifier que le document sera valide pour toute la durée du séjour, dans la mesure où certaines compagnies aériennes refusent l’embarquement aux voyageurs munis d’un document périmé.</a:t>
            </a:r>
          </a:p>
          <a:p>
            <a:pPr algn="just">
              <a:lnSpc>
                <a:spcPct val="150000"/>
              </a:lnSpc>
            </a:pPr>
            <a:r>
              <a:rPr lang="fr-FR" sz="1174" dirty="0">
                <a:solidFill>
                  <a:schemeClr val="bg1"/>
                </a:solidFill>
                <a:latin typeface="Quicksand Light" pitchFamily="2" charset="0"/>
                <a:ea typeface="Inter" panose="020B0502030000000004" pitchFamily="34" charset="0"/>
                <a:cs typeface="Poppins Light" panose="00000400000000000000" pitchFamily="2" charset="0"/>
              </a:rPr>
              <a:t>https://www.diplomatie.gouv.fr/fr/conseils-aux-voyageurs/conseils-par-pays-destination/irlande/#entree</a:t>
            </a:r>
          </a:p>
          <a:p>
            <a:pPr>
              <a:lnSpc>
                <a:spcPct val="150000"/>
              </a:lnSpc>
            </a:pPr>
            <a:endParaRPr lang="en-ID" sz="1174" dirty="0">
              <a:solidFill>
                <a:schemeClr val="bg1"/>
              </a:solidFill>
              <a:latin typeface="Quicksand Light" pitchFamily="2" charset="0"/>
              <a:ea typeface="Inter" panose="020B0502030000000004" pitchFamily="34" charset="0"/>
              <a:cs typeface="Poppins Light" panose="00000400000000000000" pitchFamily="2" charset="0"/>
            </a:endParaRPr>
          </a:p>
          <a:p>
            <a:pPr>
              <a:lnSpc>
                <a:spcPct val="150000"/>
              </a:lnSpc>
            </a:pPr>
            <a:endParaRPr lang="en-ID" sz="1174" dirty="0">
              <a:solidFill>
                <a:schemeClr val="bg1"/>
              </a:solidFill>
              <a:latin typeface="Quicksand Light" pitchFamily="2" charset="0"/>
              <a:ea typeface="Inter" panose="020B0502030000000004" pitchFamily="34" charset="0"/>
              <a:cs typeface="Poppins Light" panose="00000400000000000000" pitchFamily="2" charset="0"/>
            </a:endParaRPr>
          </a:p>
          <a:p>
            <a:pPr>
              <a:lnSpc>
                <a:spcPct val="150000"/>
              </a:lnSpc>
            </a:pPr>
            <a:endParaRPr lang="en-ID" sz="1174" dirty="0">
              <a:solidFill>
                <a:schemeClr val="bg1"/>
              </a:solidFill>
              <a:latin typeface="Quicksand Light" pitchFamily="2" charset="0"/>
              <a:ea typeface="Inter" panose="020B0502030000000004" pitchFamily="34" charset="0"/>
              <a:cs typeface="Poppins Light" panose="00000400000000000000" pitchFamily="2" charset="0"/>
            </a:endParaRPr>
          </a:p>
          <a:p>
            <a:pPr>
              <a:lnSpc>
                <a:spcPct val="150000"/>
              </a:lnSpc>
            </a:pPr>
            <a:endParaRPr lang="en-ID" sz="1174" dirty="0">
              <a:solidFill>
                <a:schemeClr val="bg1"/>
              </a:solidFill>
              <a:latin typeface="Quicksand Light" pitchFamily="2" charset="0"/>
              <a:ea typeface="Inter" panose="020B0502030000000004" pitchFamily="34" charset="0"/>
              <a:cs typeface="Poppins Light" panose="00000400000000000000" pitchFamily="2" charset="0"/>
            </a:endParaRPr>
          </a:p>
          <a:p>
            <a:pPr>
              <a:lnSpc>
                <a:spcPct val="150000"/>
              </a:lnSpc>
            </a:pPr>
            <a:endParaRPr lang="en-ID" sz="1174" dirty="0">
              <a:solidFill>
                <a:schemeClr val="bg1"/>
              </a:solidFill>
              <a:latin typeface="Quicksand Light" pitchFamily="2" charset="0"/>
              <a:ea typeface="Inter" panose="020B0502030000000004" pitchFamily="34" charset="0"/>
              <a:cs typeface="Poppins Light" panose="00000400000000000000" pitchFamily="2" charset="0"/>
            </a:endParaRPr>
          </a:p>
        </p:txBody>
      </p:sp>
      <p:sp>
        <p:nvSpPr>
          <p:cNvPr id="3" name="Oval 61">
            <a:extLst>
              <a:ext uri="{FF2B5EF4-FFF2-40B4-BE49-F238E27FC236}">
                <a16:creationId xmlns:a16="http://schemas.microsoft.com/office/drawing/2014/main" id="{3C506626-C2E8-DE52-67D8-7627B647E342}"/>
              </a:ext>
            </a:extLst>
          </p:cNvPr>
          <p:cNvSpPr/>
          <p:nvPr/>
        </p:nvSpPr>
        <p:spPr>
          <a:xfrm>
            <a:off x="5932622" y="712862"/>
            <a:ext cx="420843" cy="420843"/>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4" name="Oval 63">
            <a:extLst>
              <a:ext uri="{FF2B5EF4-FFF2-40B4-BE49-F238E27FC236}">
                <a16:creationId xmlns:a16="http://schemas.microsoft.com/office/drawing/2014/main" id="{4E0738D5-BDBE-B1D9-0F78-8ACE556F1262}"/>
              </a:ext>
            </a:extLst>
          </p:cNvPr>
          <p:cNvSpPr/>
          <p:nvPr/>
        </p:nvSpPr>
        <p:spPr>
          <a:xfrm>
            <a:off x="6411029" y="612109"/>
            <a:ext cx="243821" cy="2438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pic>
        <p:nvPicPr>
          <p:cNvPr id="5" name="Image 4">
            <a:extLst>
              <a:ext uri="{FF2B5EF4-FFF2-40B4-BE49-F238E27FC236}">
                <a16:creationId xmlns:a16="http://schemas.microsoft.com/office/drawing/2014/main" id="{D8BFB0D4-1FB1-A06B-D335-85897A9100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8357" y="198169"/>
            <a:ext cx="773090" cy="266803"/>
          </a:xfrm>
          <a:prstGeom prst="rect">
            <a:avLst/>
          </a:prstGeom>
        </p:spPr>
      </p:pic>
      <p:sp>
        <p:nvSpPr>
          <p:cNvPr id="2" name="TextBox 21">
            <a:extLst>
              <a:ext uri="{FF2B5EF4-FFF2-40B4-BE49-F238E27FC236}">
                <a16:creationId xmlns:a16="http://schemas.microsoft.com/office/drawing/2014/main" id="{6F062E0E-6905-B416-1B73-780DA3A4F3F1}"/>
              </a:ext>
            </a:extLst>
          </p:cNvPr>
          <p:cNvSpPr txBox="1"/>
          <p:nvPr/>
        </p:nvSpPr>
        <p:spPr>
          <a:xfrm>
            <a:off x="256553" y="239237"/>
            <a:ext cx="43762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latin typeface="Lexend Deca" pitchFamily="2" charset="0"/>
                <a:ea typeface="Sawarabi Mincho" panose="02000600000000000000" pitchFamily="2" charset="-128"/>
                <a:cs typeface="Bayon" pitchFamily="2" charset="0"/>
              </a:rPr>
              <a:t>Irlande</a:t>
            </a:r>
            <a:endParaRPr lang="en-US" sz="1200" dirty="0">
              <a:latin typeface="Lexend Deca" pitchFamily="2" charset="0"/>
              <a:ea typeface="Sawarabi Mincho" panose="02000600000000000000" pitchFamily="2" charset="-128"/>
              <a:cs typeface="Bayon" pitchFamily="2" charset="0"/>
            </a:endParaRPr>
          </a:p>
        </p:txBody>
      </p:sp>
      <p:sp>
        <p:nvSpPr>
          <p:cNvPr id="6" name="Rounded Rectangle 27">
            <a:extLst>
              <a:ext uri="{FF2B5EF4-FFF2-40B4-BE49-F238E27FC236}">
                <a16:creationId xmlns:a16="http://schemas.microsoft.com/office/drawing/2014/main" id="{98C10CF9-7A73-7D35-919E-19E75AE8BC7D}"/>
              </a:ext>
            </a:extLst>
          </p:cNvPr>
          <p:cNvSpPr/>
          <p:nvPr/>
        </p:nvSpPr>
        <p:spPr>
          <a:xfrm>
            <a:off x="192712" y="1487604"/>
            <a:ext cx="6451700" cy="3158675"/>
          </a:xfrm>
          <a:prstGeom prst="roundRect">
            <a:avLst>
              <a:gd name="adj" fmla="val 8579"/>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dirty="0"/>
          </a:p>
        </p:txBody>
      </p:sp>
      <p:sp>
        <p:nvSpPr>
          <p:cNvPr id="10" name="TextBox 12">
            <a:extLst>
              <a:ext uri="{FF2B5EF4-FFF2-40B4-BE49-F238E27FC236}">
                <a16:creationId xmlns:a16="http://schemas.microsoft.com/office/drawing/2014/main" id="{FDAA0A32-B1A2-C5EC-C32C-AECD0869572C}"/>
              </a:ext>
            </a:extLst>
          </p:cNvPr>
          <p:cNvSpPr txBox="1"/>
          <p:nvPr/>
        </p:nvSpPr>
        <p:spPr>
          <a:xfrm>
            <a:off x="192712" y="395776"/>
            <a:ext cx="1844608" cy="866840"/>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0" dirty="0" err="1">
                <a:latin typeface="Lexend Deca" pitchFamily="2" charset="0"/>
                <a:ea typeface="Sawarabi Mincho" panose="02000600000000000000" pitchFamily="2" charset="-128"/>
                <a:cs typeface="Bayon" pitchFamily="2" charset="0"/>
              </a:rPr>
              <a:t>Hôtels</a:t>
            </a:r>
            <a:r>
              <a:rPr lang="en-US" sz="5633" dirty="0">
                <a:latin typeface="Lexend Deca" pitchFamily="2" charset="0"/>
                <a:ea typeface="Sawarabi Mincho" panose="02000600000000000000" pitchFamily="2" charset="-128"/>
                <a:cs typeface="Bayon" pitchFamily="2" charset="0"/>
              </a:rPr>
              <a:t>.</a:t>
            </a:r>
          </a:p>
        </p:txBody>
      </p:sp>
      <p:sp>
        <p:nvSpPr>
          <p:cNvPr id="11" name="TextBox 17">
            <a:extLst>
              <a:ext uri="{FF2B5EF4-FFF2-40B4-BE49-F238E27FC236}">
                <a16:creationId xmlns:a16="http://schemas.microsoft.com/office/drawing/2014/main" id="{26462B9D-BD38-8FEA-5B2C-B734B1C08ED8}"/>
              </a:ext>
            </a:extLst>
          </p:cNvPr>
          <p:cNvSpPr txBox="1"/>
          <p:nvPr/>
        </p:nvSpPr>
        <p:spPr>
          <a:xfrm>
            <a:off x="427376" y="1783074"/>
            <a:ext cx="2215616" cy="25301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44" dirty="0">
                <a:solidFill>
                  <a:schemeClr val="bg1"/>
                </a:solidFill>
                <a:latin typeface="Lexend Deca" pitchFamily="2" charset="0"/>
                <a:ea typeface="Sawarabi Mincho" panose="02000600000000000000" pitchFamily="2" charset="-128"/>
                <a:cs typeface="Bayon" pitchFamily="2" charset="0"/>
              </a:rPr>
              <a:t>Vos </a:t>
            </a:r>
            <a:r>
              <a:rPr lang="en-US" sz="1644" dirty="0" err="1">
                <a:solidFill>
                  <a:schemeClr val="bg1"/>
                </a:solidFill>
                <a:latin typeface="Lexend Deca" pitchFamily="2" charset="0"/>
                <a:ea typeface="Sawarabi Mincho" panose="02000600000000000000" pitchFamily="2" charset="-128"/>
                <a:cs typeface="Bayon" pitchFamily="2" charset="0"/>
              </a:rPr>
              <a:t>Hôtels</a:t>
            </a:r>
            <a:r>
              <a:rPr lang="en-US" sz="1644" dirty="0">
                <a:solidFill>
                  <a:schemeClr val="bg1"/>
                </a:solidFill>
                <a:latin typeface="Lexend Deca" pitchFamily="2" charset="0"/>
                <a:ea typeface="Sawarabi Mincho" panose="02000600000000000000" pitchFamily="2" charset="-128"/>
                <a:cs typeface="Bayon" pitchFamily="2" charset="0"/>
              </a:rPr>
              <a:t> </a:t>
            </a:r>
            <a:r>
              <a:rPr lang="en-US" sz="1644" dirty="0" err="1">
                <a:solidFill>
                  <a:schemeClr val="bg1"/>
                </a:solidFill>
                <a:latin typeface="Lexend Deca" pitchFamily="2" charset="0"/>
                <a:ea typeface="Sawarabi Mincho" panose="02000600000000000000" pitchFamily="2" charset="-128"/>
                <a:cs typeface="Bayon" pitchFamily="2" charset="0"/>
              </a:rPr>
              <a:t>ou</a:t>
            </a:r>
            <a:r>
              <a:rPr lang="en-US" sz="1644" dirty="0">
                <a:solidFill>
                  <a:schemeClr val="bg1"/>
                </a:solidFill>
                <a:latin typeface="Lexend Deca" pitchFamily="2" charset="0"/>
                <a:ea typeface="Sawarabi Mincho" panose="02000600000000000000" pitchFamily="2" charset="-128"/>
                <a:cs typeface="Bayon" pitchFamily="2" charset="0"/>
              </a:rPr>
              <a:t> </a:t>
            </a:r>
            <a:r>
              <a:rPr lang="en-US" sz="1644" dirty="0" err="1">
                <a:solidFill>
                  <a:schemeClr val="bg1"/>
                </a:solidFill>
                <a:latin typeface="Lexend Deca" pitchFamily="2" charset="0"/>
                <a:ea typeface="Sawarabi Mincho" panose="02000600000000000000" pitchFamily="2" charset="-128"/>
                <a:cs typeface="Bayon" pitchFamily="2" charset="0"/>
              </a:rPr>
              <a:t>similaires</a:t>
            </a:r>
            <a:endParaRPr lang="en-US" sz="1644" dirty="0">
              <a:solidFill>
                <a:schemeClr val="bg1"/>
              </a:solidFill>
              <a:latin typeface="Lexend Deca" pitchFamily="2" charset="0"/>
              <a:ea typeface="Sawarabi Mincho" panose="02000600000000000000" pitchFamily="2" charset="-128"/>
              <a:cs typeface="Bayon" pitchFamily="2" charset="0"/>
            </a:endParaRPr>
          </a:p>
        </p:txBody>
      </p:sp>
      <p:sp>
        <p:nvSpPr>
          <p:cNvPr id="12" name="Rectangle 11">
            <a:extLst>
              <a:ext uri="{FF2B5EF4-FFF2-40B4-BE49-F238E27FC236}">
                <a16:creationId xmlns:a16="http://schemas.microsoft.com/office/drawing/2014/main" id="{2062A9B4-356B-E189-2970-638C01CBA9EA}"/>
              </a:ext>
            </a:extLst>
          </p:cNvPr>
          <p:cNvSpPr/>
          <p:nvPr/>
        </p:nvSpPr>
        <p:spPr>
          <a:xfrm>
            <a:off x="442425" y="2192142"/>
            <a:ext cx="5973147" cy="2682401"/>
          </a:xfrm>
          <a:prstGeom prst="rect">
            <a:avLst/>
          </a:prstGeom>
        </p:spPr>
        <p:txBody>
          <a:bodyPr wrap="square" lIns="0" tIns="0" rIns="0" bIns="0">
            <a:spAutoFit/>
          </a:bodyPr>
          <a:lstStyle/>
          <a:p>
            <a:pPr>
              <a:lnSpc>
                <a:spcPct val="150000"/>
              </a:lnSpc>
            </a:pPr>
            <a:r>
              <a:rPr lang="en-ID" sz="1174" dirty="0">
                <a:solidFill>
                  <a:schemeClr val="bg1"/>
                </a:solidFill>
                <a:latin typeface="Quicksand Light" pitchFamily="2" charset="0"/>
                <a:ea typeface="Inter" panose="020B0502030000000004" pitchFamily="34" charset="0"/>
                <a:cs typeface="Poppins Light" panose="00000400000000000000" pitchFamily="2" charset="0"/>
              </a:rPr>
              <a:t>Dublin :  Ashling Hotel Dublin</a:t>
            </a:r>
          </a:p>
          <a:p>
            <a:pPr>
              <a:lnSpc>
                <a:spcPct val="150000"/>
              </a:lnSpc>
            </a:pPr>
            <a:r>
              <a:rPr lang="en-ID" sz="1174" dirty="0">
                <a:solidFill>
                  <a:schemeClr val="bg1"/>
                </a:solidFill>
                <a:latin typeface="Quicksand Light" pitchFamily="2" charset="0"/>
                <a:ea typeface="Inter" panose="020B0502030000000004" pitchFamily="34" charset="0"/>
                <a:cs typeface="Poppins Light" panose="00000400000000000000" pitchFamily="2" charset="0"/>
              </a:rPr>
              <a:t>Galway : Shearwater Hotel &amp; Spa</a:t>
            </a:r>
          </a:p>
          <a:p>
            <a:pPr>
              <a:lnSpc>
                <a:spcPct val="150000"/>
              </a:lnSpc>
            </a:pPr>
            <a:r>
              <a:rPr lang="en-ID" sz="1174" dirty="0">
                <a:solidFill>
                  <a:schemeClr val="bg1"/>
                </a:solidFill>
                <a:latin typeface="Quicksand Light" pitchFamily="2" charset="0"/>
                <a:ea typeface="Inter" panose="020B0502030000000004" pitchFamily="34" charset="0"/>
                <a:cs typeface="Poppins Light" panose="00000400000000000000" pitchFamily="2" charset="0"/>
              </a:rPr>
              <a:t>Kerry Killarney : Brandon Hotel &amp; Spa</a:t>
            </a:r>
          </a:p>
          <a:p>
            <a:pPr>
              <a:lnSpc>
                <a:spcPct val="150000"/>
              </a:lnSpc>
            </a:pPr>
            <a:r>
              <a:rPr lang="en-ID" sz="1174" dirty="0">
                <a:solidFill>
                  <a:schemeClr val="bg1"/>
                </a:solidFill>
                <a:latin typeface="Quicksand Light" pitchFamily="2" charset="0"/>
                <a:ea typeface="Inter" panose="020B0502030000000004" pitchFamily="34" charset="0"/>
                <a:cs typeface="Poppins Light" panose="00000400000000000000" pitchFamily="2" charset="0"/>
              </a:rPr>
              <a:t>Limerick :  Limerick City Hotel</a:t>
            </a:r>
          </a:p>
          <a:p>
            <a:pPr>
              <a:lnSpc>
                <a:spcPct val="150000"/>
              </a:lnSpc>
            </a:pPr>
            <a:r>
              <a:rPr lang="en-ID" sz="1174" dirty="0">
                <a:solidFill>
                  <a:schemeClr val="bg1"/>
                </a:solidFill>
                <a:latin typeface="Quicksand Light" pitchFamily="2" charset="0"/>
                <a:ea typeface="Inter" panose="020B0502030000000004" pitchFamily="34" charset="0"/>
                <a:cs typeface="Poppins Light" panose="00000400000000000000" pitchFamily="2" charset="0"/>
              </a:rPr>
              <a:t>Dublin : Hillview House</a:t>
            </a:r>
          </a:p>
          <a:p>
            <a:pPr>
              <a:lnSpc>
                <a:spcPct val="150000"/>
              </a:lnSpc>
            </a:pPr>
            <a:endParaRPr lang="en-ID" sz="1174" dirty="0">
              <a:solidFill>
                <a:schemeClr val="bg1"/>
              </a:solidFill>
              <a:latin typeface="Quicksand Light" pitchFamily="2" charset="0"/>
              <a:ea typeface="Inter" panose="020B0502030000000004" pitchFamily="34" charset="0"/>
              <a:cs typeface="Poppins Light" panose="00000400000000000000" pitchFamily="2" charset="0"/>
            </a:endParaRPr>
          </a:p>
          <a:p>
            <a:pPr>
              <a:lnSpc>
                <a:spcPct val="150000"/>
              </a:lnSpc>
            </a:pPr>
            <a:endParaRPr lang="en-ID" sz="1174" dirty="0">
              <a:solidFill>
                <a:schemeClr val="bg1"/>
              </a:solidFill>
              <a:latin typeface="Quicksand Light" pitchFamily="2" charset="0"/>
              <a:ea typeface="Inter" panose="020B0502030000000004" pitchFamily="34" charset="0"/>
              <a:cs typeface="Poppins Light" panose="00000400000000000000" pitchFamily="2" charset="0"/>
            </a:endParaRPr>
          </a:p>
          <a:p>
            <a:pPr>
              <a:lnSpc>
                <a:spcPct val="150000"/>
              </a:lnSpc>
            </a:pPr>
            <a:endParaRPr lang="en-ID" sz="1174" dirty="0">
              <a:solidFill>
                <a:schemeClr val="bg1"/>
              </a:solidFill>
              <a:latin typeface="Quicksand Light" pitchFamily="2" charset="0"/>
              <a:ea typeface="Inter" panose="020B0502030000000004" pitchFamily="34" charset="0"/>
              <a:cs typeface="Poppins Light" panose="00000400000000000000" pitchFamily="2" charset="0"/>
            </a:endParaRPr>
          </a:p>
          <a:p>
            <a:pPr>
              <a:lnSpc>
                <a:spcPct val="150000"/>
              </a:lnSpc>
            </a:pPr>
            <a:endParaRPr lang="en-ID" sz="1174" dirty="0">
              <a:solidFill>
                <a:schemeClr val="bg1"/>
              </a:solidFill>
              <a:latin typeface="Quicksand Light" pitchFamily="2" charset="0"/>
              <a:ea typeface="Inter" panose="020B0502030000000004" pitchFamily="34" charset="0"/>
              <a:cs typeface="Poppins Light" panose="00000400000000000000" pitchFamily="2" charset="0"/>
            </a:endParaRPr>
          </a:p>
          <a:p>
            <a:pPr>
              <a:lnSpc>
                <a:spcPct val="150000"/>
              </a:lnSpc>
            </a:pPr>
            <a:endParaRPr lang="en-ID" sz="1174" dirty="0">
              <a:solidFill>
                <a:schemeClr val="bg1"/>
              </a:solidFill>
              <a:latin typeface="Quicksand Light" pitchFamily="2" charset="0"/>
              <a:ea typeface="Inter" panose="020B0502030000000004" pitchFamily="34" charset="0"/>
              <a:cs typeface="Poppins Light" panose="00000400000000000000" pitchFamily="2" charset="0"/>
            </a:endParaRPr>
          </a:p>
        </p:txBody>
      </p:sp>
    </p:spTree>
    <p:extLst>
      <p:ext uri="{BB962C8B-B14F-4D97-AF65-F5344CB8AC3E}">
        <p14:creationId xmlns:p14="http://schemas.microsoft.com/office/powerpoint/2010/main" val="511896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61">
            <a:extLst>
              <a:ext uri="{FF2B5EF4-FFF2-40B4-BE49-F238E27FC236}">
                <a16:creationId xmlns:a16="http://schemas.microsoft.com/office/drawing/2014/main" id="{3C506626-C2E8-DE52-67D8-7627B647E342}"/>
              </a:ext>
            </a:extLst>
          </p:cNvPr>
          <p:cNvSpPr/>
          <p:nvPr/>
        </p:nvSpPr>
        <p:spPr>
          <a:xfrm>
            <a:off x="5932622" y="712862"/>
            <a:ext cx="420843" cy="420843"/>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4" name="Oval 63">
            <a:extLst>
              <a:ext uri="{FF2B5EF4-FFF2-40B4-BE49-F238E27FC236}">
                <a16:creationId xmlns:a16="http://schemas.microsoft.com/office/drawing/2014/main" id="{4E0738D5-BDBE-B1D9-0F78-8ACE556F1262}"/>
              </a:ext>
            </a:extLst>
          </p:cNvPr>
          <p:cNvSpPr/>
          <p:nvPr/>
        </p:nvSpPr>
        <p:spPr>
          <a:xfrm>
            <a:off x="6411029" y="612109"/>
            <a:ext cx="243821" cy="2438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pic>
        <p:nvPicPr>
          <p:cNvPr id="5" name="Image 4">
            <a:extLst>
              <a:ext uri="{FF2B5EF4-FFF2-40B4-BE49-F238E27FC236}">
                <a16:creationId xmlns:a16="http://schemas.microsoft.com/office/drawing/2014/main" id="{D8BFB0D4-1FB1-A06B-D335-85897A9100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8357" y="198169"/>
            <a:ext cx="773090" cy="266803"/>
          </a:xfrm>
          <a:prstGeom prst="rect">
            <a:avLst/>
          </a:prstGeom>
        </p:spPr>
      </p:pic>
      <p:sp>
        <p:nvSpPr>
          <p:cNvPr id="2" name="TextBox 21">
            <a:extLst>
              <a:ext uri="{FF2B5EF4-FFF2-40B4-BE49-F238E27FC236}">
                <a16:creationId xmlns:a16="http://schemas.microsoft.com/office/drawing/2014/main" id="{6F062E0E-6905-B416-1B73-780DA3A4F3F1}"/>
              </a:ext>
            </a:extLst>
          </p:cNvPr>
          <p:cNvSpPr txBox="1"/>
          <p:nvPr/>
        </p:nvSpPr>
        <p:spPr>
          <a:xfrm>
            <a:off x="256553" y="239237"/>
            <a:ext cx="43762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latin typeface="Lexend Deca" pitchFamily="2" charset="0"/>
                <a:ea typeface="Sawarabi Mincho" panose="02000600000000000000" pitchFamily="2" charset="-128"/>
                <a:cs typeface="Bayon" pitchFamily="2" charset="0"/>
              </a:rPr>
              <a:t>Irlande</a:t>
            </a:r>
            <a:endParaRPr lang="en-US" sz="1200" dirty="0">
              <a:latin typeface="Lexend Deca" pitchFamily="2" charset="0"/>
              <a:ea typeface="Sawarabi Mincho" panose="02000600000000000000" pitchFamily="2" charset="-128"/>
              <a:cs typeface="Bayon" pitchFamily="2" charset="0"/>
            </a:endParaRPr>
          </a:p>
        </p:txBody>
      </p:sp>
      <p:sp>
        <p:nvSpPr>
          <p:cNvPr id="6" name="Rounded Rectangle 27">
            <a:extLst>
              <a:ext uri="{FF2B5EF4-FFF2-40B4-BE49-F238E27FC236}">
                <a16:creationId xmlns:a16="http://schemas.microsoft.com/office/drawing/2014/main" id="{744301FC-0D84-9480-DDBA-2968CF475EC9}"/>
              </a:ext>
            </a:extLst>
          </p:cNvPr>
          <p:cNvSpPr/>
          <p:nvPr/>
        </p:nvSpPr>
        <p:spPr>
          <a:xfrm>
            <a:off x="203150" y="2095501"/>
            <a:ext cx="6451700" cy="2381250"/>
          </a:xfrm>
          <a:prstGeom prst="roundRect">
            <a:avLst>
              <a:gd name="adj" fmla="val 8579"/>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dirty="0"/>
          </a:p>
        </p:txBody>
      </p:sp>
      <p:sp>
        <p:nvSpPr>
          <p:cNvPr id="10" name="TextBox 12">
            <a:extLst>
              <a:ext uri="{FF2B5EF4-FFF2-40B4-BE49-F238E27FC236}">
                <a16:creationId xmlns:a16="http://schemas.microsoft.com/office/drawing/2014/main" id="{CA570FEC-99F2-6AF2-8491-32549E383635}"/>
              </a:ext>
            </a:extLst>
          </p:cNvPr>
          <p:cNvSpPr txBox="1"/>
          <p:nvPr/>
        </p:nvSpPr>
        <p:spPr>
          <a:xfrm>
            <a:off x="203150" y="694312"/>
            <a:ext cx="2672206" cy="866840"/>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0" dirty="0">
                <a:latin typeface="Lexend Deca" pitchFamily="2" charset="0"/>
                <a:ea typeface="Sawarabi Mincho" panose="02000600000000000000" pitchFamily="2" charset="-128"/>
                <a:cs typeface="Bayon" pitchFamily="2" charset="0"/>
              </a:rPr>
              <a:t>Transport</a:t>
            </a:r>
            <a:r>
              <a:rPr lang="en-US" sz="5633" dirty="0">
                <a:latin typeface="Lexend Deca" pitchFamily="2" charset="0"/>
                <a:ea typeface="Sawarabi Mincho" panose="02000600000000000000" pitchFamily="2" charset="-128"/>
                <a:cs typeface="Bayon" pitchFamily="2" charset="0"/>
              </a:rPr>
              <a:t>.</a:t>
            </a:r>
          </a:p>
        </p:txBody>
      </p:sp>
      <p:sp>
        <p:nvSpPr>
          <p:cNvPr id="11" name="Rectangle 10">
            <a:extLst>
              <a:ext uri="{FF2B5EF4-FFF2-40B4-BE49-F238E27FC236}">
                <a16:creationId xmlns:a16="http://schemas.microsoft.com/office/drawing/2014/main" id="{CC51334B-4C15-8FA0-0114-2D7A011EE0E5}"/>
              </a:ext>
            </a:extLst>
          </p:cNvPr>
          <p:cNvSpPr/>
          <p:nvPr/>
        </p:nvSpPr>
        <p:spPr>
          <a:xfrm>
            <a:off x="437882" y="2255661"/>
            <a:ext cx="5973147" cy="1327223"/>
          </a:xfrm>
          <a:prstGeom prst="rect">
            <a:avLst/>
          </a:prstGeom>
        </p:spPr>
        <p:txBody>
          <a:bodyPr wrap="square" lIns="0" tIns="0" rIns="0" bIns="0">
            <a:spAutoFit/>
          </a:bodyPr>
          <a:lstStyle/>
          <a:p>
            <a:pPr algn="just">
              <a:lnSpc>
                <a:spcPct val="150000"/>
              </a:lnSpc>
            </a:pPr>
            <a:r>
              <a:rPr lang="fr-FR" sz="1174" dirty="0">
                <a:solidFill>
                  <a:schemeClr val="bg1"/>
                </a:solidFill>
                <a:latin typeface="Quicksand Light" pitchFamily="2" charset="0"/>
                <a:ea typeface="Inter" panose="020B0502030000000004" pitchFamily="34" charset="0"/>
                <a:cs typeface="Poppins Light" panose="00000400000000000000" pitchFamily="2" charset="0"/>
              </a:rPr>
              <a:t>Nous travaillons avec différentes compagnies pour nos voyages en Irlande, telles que :  </a:t>
            </a:r>
            <a:r>
              <a:rPr lang="fr-FR" sz="1174" dirty="0" err="1">
                <a:solidFill>
                  <a:schemeClr val="bg1"/>
                </a:solidFill>
                <a:latin typeface="Quicksand Light" pitchFamily="2" charset="0"/>
                <a:ea typeface="Inter" panose="020B0502030000000004" pitchFamily="34" charset="0"/>
                <a:cs typeface="Poppins Light" panose="00000400000000000000" pitchFamily="2" charset="0"/>
              </a:rPr>
              <a:t>Aer</a:t>
            </a:r>
            <a:r>
              <a:rPr lang="fr-FR" sz="1174" dirty="0">
                <a:solidFill>
                  <a:schemeClr val="bg1"/>
                </a:solidFill>
                <a:latin typeface="Quicksand Light" pitchFamily="2" charset="0"/>
                <a:ea typeface="Inter" panose="020B0502030000000004" pitchFamily="34" charset="0"/>
                <a:cs typeface="Poppins Light" panose="00000400000000000000" pitchFamily="2" charset="0"/>
              </a:rPr>
              <a:t> </a:t>
            </a:r>
            <a:r>
              <a:rPr lang="fr-FR" sz="1174" dirty="0" err="1">
                <a:solidFill>
                  <a:schemeClr val="bg1"/>
                </a:solidFill>
                <a:latin typeface="Quicksand Light" pitchFamily="2" charset="0"/>
                <a:ea typeface="Inter" panose="020B0502030000000004" pitchFamily="34" charset="0"/>
                <a:cs typeface="Poppins Light" panose="00000400000000000000" pitchFamily="2" charset="0"/>
              </a:rPr>
              <a:t>Lingus</a:t>
            </a:r>
            <a:endParaRPr lang="fr-FR" sz="1174" dirty="0">
              <a:solidFill>
                <a:schemeClr val="bg1"/>
              </a:solidFill>
              <a:latin typeface="Quicksand Light" pitchFamily="2" charset="0"/>
              <a:ea typeface="Inter" panose="020B0502030000000004" pitchFamily="34" charset="0"/>
              <a:cs typeface="Poppins Light" panose="00000400000000000000" pitchFamily="2" charset="0"/>
            </a:endParaRPr>
          </a:p>
          <a:p>
            <a:pPr algn="just">
              <a:lnSpc>
                <a:spcPct val="150000"/>
              </a:lnSpc>
            </a:pPr>
            <a:r>
              <a:rPr lang="fr-FR" sz="1174" dirty="0">
                <a:solidFill>
                  <a:schemeClr val="bg1"/>
                </a:solidFill>
                <a:latin typeface="Quicksand Light" pitchFamily="2" charset="0"/>
                <a:ea typeface="Inter" panose="020B0502030000000004" pitchFamily="34" charset="0"/>
                <a:cs typeface="Poppins Light" panose="00000400000000000000" pitchFamily="2" charset="0"/>
              </a:rPr>
              <a:t>Air France / Vueling / ou autres ... Les compagnies sont données à titre indicatif. Concernant les départs de province, des pré &amp; post acheminements peuvent avoir lieu et s'effectuer en avion ou en train si l'itinéraire passe par Paris.</a:t>
            </a:r>
          </a:p>
          <a:p>
            <a:pPr>
              <a:lnSpc>
                <a:spcPct val="150000"/>
              </a:lnSpc>
            </a:pPr>
            <a:endParaRPr lang="en-ID" sz="1174" dirty="0">
              <a:solidFill>
                <a:schemeClr val="bg1"/>
              </a:solidFill>
              <a:latin typeface="Quicksand Light" pitchFamily="2" charset="0"/>
              <a:ea typeface="Inter" panose="020B0502030000000004" pitchFamily="34" charset="0"/>
              <a:cs typeface="Poppins Light" panose="00000400000000000000" pitchFamily="2" charset="0"/>
            </a:endParaRPr>
          </a:p>
        </p:txBody>
      </p:sp>
      <p:pic>
        <p:nvPicPr>
          <p:cNvPr id="12" name="Espace réservé pour une image  3">
            <a:extLst>
              <a:ext uri="{FF2B5EF4-FFF2-40B4-BE49-F238E27FC236}">
                <a16:creationId xmlns:a16="http://schemas.microsoft.com/office/drawing/2014/main" id="{BF13C615-FFD7-076C-B977-A8DE870C8E1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003" r="6003"/>
          <a:stretch/>
        </p:blipFill>
        <p:spPr>
          <a:xfrm>
            <a:off x="220696" y="4705349"/>
            <a:ext cx="6434154" cy="4876801"/>
          </a:xfrm>
        </p:spPr>
      </p:pic>
    </p:spTree>
    <p:extLst>
      <p:ext uri="{BB962C8B-B14F-4D97-AF65-F5344CB8AC3E}">
        <p14:creationId xmlns:p14="http://schemas.microsoft.com/office/powerpoint/2010/main" val="125765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295379" y="1390918"/>
            <a:ext cx="6289518" cy="7339723"/>
          </a:xfrm>
          <a:prstGeom prst="roundRect">
            <a:avLst>
              <a:gd name="adj" fmla="val 9520"/>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42" name="Rounded Rectangle 41"/>
          <p:cNvSpPr/>
          <p:nvPr/>
        </p:nvSpPr>
        <p:spPr>
          <a:xfrm>
            <a:off x="2025637" y="1767597"/>
            <a:ext cx="2811616" cy="5382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19" name="Rectangle 18">
            <a:extLst>
              <a:ext uri="{FF2B5EF4-FFF2-40B4-BE49-F238E27FC236}">
                <a16:creationId xmlns:a16="http://schemas.microsoft.com/office/drawing/2014/main" id="{AC62BD0C-4658-2E41-8C21-DADEAE35C1C4}"/>
              </a:ext>
            </a:extLst>
          </p:cNvPr>
          <p:cNvSpPr/>
          <p:nvPr/>
        </p:nvSpPr>
        <p:spPr>
          <a:xfrm>
            <a:off x="672347" y="2562717"/>
            <a:ext cx="5431045" cy="4736681"/>
          </a:xfrm>
          <a:prstGeom prst="rect">
            <a:avLst/>
          </a:prstGeom>
        </p:spPr>
        <p:txBody>
          <a:bodyPr wrap="square" lIns="0" tIns="0" rIns="0" bIns="0">
            <a:spAutoFit/>
          </a:bodyPr>
          <a:lstStyle/>
          <a:p>
            <a:pPr marL="201209" indent="-201209">
              <a:lnSpc>
                <a:spcPct val="150000"/>
              </a:lnSpc>
              <a:buFont typeface="Wingdings" pitchFamily="2" charset="2"/>
              <a:buChar char="ü"/>
            </a:pPr>
            <a:r>
              <a:rPr lang="fr-FR" sz="1291" dirty="0">
                <a:solidFill>
                  <a:schemeClr val="bg1"/>
                </a:solidFill>
                <a:latin typeface="Quicksand Light" pitchFamily="2" charset="0"/>
                <a:ea typeface="Inter" panose="020B0502030000000004" pitchFamily="34" charset="0"/>
                <a:cs typeface="Poppins Light" panose="00000400000000000000" pitchFamily="2" charset="0"/>
              </a:rPr>
              <a:t>Les vols France / Dublin / France sur vols sans escale  + 1 bagage en </a:t>
            </a:r>
            <a:r>
              <a:rPr lang="fr-FR" sz="1291" dirty="0" err="1">
                <a:solidFill>
                  <a:schemeClr val="bg1"/>
                </a:solidFill>
                <a:latin typeface="Quicksand Light" pitchFamily="2" charset="0"/>
                <a:ea typeface="Inter" panose="020B0502030000000004" pitchFamily="34" charset="0"/>
                <a:cs typeface="Poppins Light" panose="00000400000000000000" pitchFamily="2" charset="0"/>
              </a:rPr>
              <a:t>soute</a:t>
            </a:r>
            <a:r>
              <a:rPr lang="fr-FR" sz="1291" dirty="0">
                <a:solidFill>
                  <a:schemeClr val="bg1"/>
                </a:solidFill>
                <a:latin typeface="Quicksand Light" pitchFamily="2" charset="0"/>
                <a:ea typeface="Inter" panose="020B0502030000000004" pitchFamily="34" charset="0"/>
                <a:cs typeface="Poppins Light" panose="00000400000000000000" pitchFamily="2" charset="0"/>
              </a:rPr>
              <a:t> / pers</a:t>
            </a:r>
          </a:p>
          <a:p>
            <a:pPr marL="201209" indent="-201209">
              <a:lnSpc>
                <a:spcPct val="150000"/>
              </a:lnSpc>
              <a:buFont typeface="Wingdings" pitchFamily="2" charset="2"/>
              <a:buChar char="ü"/>
            </a:pPr>
            <a:r>
              <a:rPr lang="fr-FR" sz="1291" dirty="0">
                <a:solidFill>
                  <a:schemeClr val="bg1"/>
                </a:solidFill>
                <a:latin typeface="Quicksand Light" pitchFamily="2" charset="0"/>
                <a:ea typeface="Inter" panose="020B0502030000000004" pitchFamily="34" charset="0"/>
                <a:cs typeface="Poppins Light" panose="00000400000000000000" pitchFamily="2" charset="0"/>
              </a:rPr>
              <a:t>Les taxes aériennes à ce jour : 110€ – révisables jusqu’à la facturation finale.</a:t>
            </a:r>
          </a:p>
          <a:p>
            <a:pPr marL="201209" indent="-201209">
              <a:lnSpc>
                <a:spcPct val="150000"/>
              </a:lnSpc>
              <a:buFont typeface="Wingdings" pitchFamily="2" charset="2"/>
              <a:buChar char="ü"/>
            </a:pPr>
            <a:r>
              <a:rPr lang="fr-FR" sz="1291" dirty="0">
                <a:solidFill>
                  <a:schemeClr val="bg1"/>
                </a:solidFill>
                <a:latin typeface="Quicksand Light" pitchFamily="2" charset="0"/>
                <a:ea typeface="Inter" panose="020B0502030000000004" pitchFamily="34" charset="0"/>
                <a:cs typeface="Poppins Light" panose="00000400000000000000" pitchFamily="2" charset="0"/>
              </a:rPr>
              <a:t>7 nuits en hôtellerie 3* &amp; 4* NL avec petit-déjeuner</a:t>
            </a:r>
          </a:p>
          <a:p>
            <a:pPr marL="201209" indent="-201209">
              <a:lnSpc>
                <a:spcPct val="150000"/>
              </a:lnSpc>
              <a:buFont typeface="Wingdings" pitchFamily="2" charset="2"/>
              <a:buChar char="ü"/>
            </a:pPr>
            <a:r>
              <a:rPr lang="fr-FR" sz="1291" dirty="0">
                <a:solidFill>
                  <a:schemeClr val="bg1"/>
                </a:solidFill>
                <a:latin typeface="Quicksand Light" pitchFamily="2" charset="0"/>
                <a:ea typeface="Inter" panose="020B0502030000000004" pitchFamily="34" charset="0"/>
                <a:cs typeface="Poppins Light" panose="00000400000000000000" pitchFamily="2" charset="0"/>
              </a:rPr>
              <a:t>  Hôtels centraux/proche-centre à Dublin Killarney/Tralee &amp; Limerick</a:t>
            </a:r>
          </a:p>
          <a:p>
            <a:pPr marL="201209" indent="-201209">
              <a:lnSpc>
                <a:spcPct val="150000"/>
              </a:lnSpc>
              <a:buFont typeface="Wingdings" pitchFamily="2" charset="2"/>
              <a:buChar char="ü"/>
            </a:pPr>
            <a:r>
              <a:rPr lang="fr-FR" sz="1291" dirty="0">
                <a:solidFill>
                  <a:schemeClr val="bg1"/>
                </a:solidFill>
                <a:latin typeface="Quicksand Light" pitchFamily="2" charset="0"/>
                <a:ea typeface="Inter" panose="020B0502030000000004" pitchFamily="34" charset="0"/>
                <a:cs typeface="Poppins Light" panose="00000400000000000000" pitchFamily="2" charset="0"/>
              </a:rPr>
              <a:t>  Hôtels 4* excentrés en région de Galway</a:t>
            </a:r>
          </a:p>
          <a:p>
            <a:pPr marL="201209" indent="-201209">
              <a:lnSpc>
                <a:spcPct val="150000"/>
              </a:lnSpc>
              <a:buFont typeface="Wingdings" pitchFamily="2" charset="2"/>
              <a:buChar char="ü"/>
            </a:pPr>
            <a:r>
              <a:rPr lang="fr-FR" sz="1291" dirty="0">
                <a:solidFill>
                  <a:schemeClr val="bg1"/>
                </a:solidFill>
                <a:latin typeface="Quicksand Light" pitchFamily="2" charset="0"/>
                <a:ea typeface="Inter" panose="020B0502030000000004" pitchFamily="34" charset="0"/>
                <a:cs typeface="Poppins Light" panose="00000400000000000000" pitchFamily="2" charset="0"/>
              </a:rPr>
              <a:t>  5 dîners (3 plats et thé café) à votre hôtel et 3 déjeuners (2 plats et thé café) dont une spécialité locale</a:t>
            </a:r>
          </a:p>
          <a:p>
            <a:pPr marL="201209" indent="-201209">
              <a:lnSpc>
                <a:spcPct val="150000"/>
              </a:lnSpc>
              <a:buFont typeface="Wingdings" pitchFamily="2" charset="2"/>
              <a:buChar char="ü"/>
            </a:pPr>
            <a:r>
              <a:rPr lang="fr-FR" sz="1291" dirty="0">
                <a:solidFill>
                  <a:schemeClr val="bg1"/>
                </a:solidFill>
                <a:latin typeface="Quicksand Light" pitchFamily="2" charset="0"/>
                <a:ea typeface="Inter" panose="020B0502030000000004" pitchFamily="34" charset="0"/>
                <a:cs typeface="Poppins Light" panose="00000400000000000000" pitchFamily="2" charset="0"/>
              </a:rPr>
              <a:t>  Les visites: une distillerie-musée avec dégustation; le monastère de </a:t>
            </a:r>
            <a:r>
              <a:rPr lang="fr-FR" sz="1291" dirty="0" err="1">
                <a:solidFill>
                  <a:schemeClr val="bg1"/>
                </a:solidFill>
                <a:latin typeface="Quicksand Light" pitchFamily="2" charset="0"/>
                <a:ea typeface="Inter" panose="020B0502030000000004" pitchFamily="34" charset="0"/>
                <a:cs typeface="Poppins Light" panose="00000400000000000000" pitchFamily="2" charset="0"/>
              </a:rPr>
              <a:t>Kilmacduagh</a:t>
            </a:r>
            <a:r>
              <a:rPr lang="fr-FR" sz="1291" dirty="0">
                <a:solidFill>
                  <a:schemeClr val="bg1"/>
                </a:solidFill>
                <a:latin typeface="Quicksand Light" pitchFamily="2" charset="0"/>
                <a:ea typeface="Inter" panose="020B0502030000000004" pitchFamily="34" charset="0"/>
                <a:cs typeface="Poppins Light" panose="00000400000000000000" pitchFamily="2" charset="0"/>
              </a:rPr>
              <a:t>; le dolmen de </a:t>
            </a:r>
            <a:r>
              <a:rPr lang="fr-FR" sz="1291" dirty="0" err="1">
                <a:solidFill>
                  <a:schemeClr val="bg1"/>
                </a:solidFill>
                <a:latin typeface="Quicksand Light" pitchFamily="2" charset="0"/>
                <a:ea typeface="Inter" panose="020B0502030000000004" pitchFamily="34" charset="0"/>
                <a:cs typeface="Poppins Light" panose="00000400000000000000" pitchFamily="2" charset="0"/>
              </a:rPr>
              <a:t>Poulnabrone</a:t>
            </a:r>
            <a:r>
              <a:rPr lang="fr-FR" sz="1291" dirty="0">
                <a:solidFill>
                  <a:schemeClr val="bg1"/>
                </a:solidFill>
                <a:latin typeface="Quicksand Light" pitchFamily="2" charset="0"/>
                <a:ea typeface="Inter" panose="020B0502030000000004" pitchFamily="34" charset="0"/>
                <a:cs typeface="Poppins Light" panose="00000400000000000000" pitchFamily="2" charset="0"/>
              </a:rPr>
              <a:t>; les falaises de </a:t>
            </a:r>
            <a:r>
              <a:rPr lang="fr-FR" sz="1291" dirty="0" err="1">
                <a:solidFill>
                  <a:schemeClr val="bg1"/>
                </a:solidFill>
                <a:latin typeface="Quicksand Light" pitchFamily="2" charset="0"/>
                <a:ea typeface="Inter" panose="020B0502030000000004" pitchFamily="34" charset="0"/>
                <a:cs typeface="Poppins Light" panose="00000400000000000000" pitchFamily="2" charset="0"/>
              </a:rPr>
              <a:t>Moher</a:t>
            </a:r>
            <a:r>
              <a:rPr lang="fr-FR" sz="1291" dirty="0">
                <a:solidFill>
                  <a:schemeClr val="bg1"/>
                </a:solidFill>
                <a:latin typeface="Quicksand Light" pitchFamily="2" charset="0"/>
                <a:ea typeface="Inter" panose="020B0502030000000004" pitchFamily="34" charset="0"/>
                <a:cs typeface="Poppins Light" panose="00000400000000000000" pitchFamily="2" charset="0"/>
              </a:rPr>
              <a:t>; l'oratoire de </a:t>
            </a:r>
            <a:r>
              <a:rPr lang="fr-FR" sz="1291" dirty="0" err="1">
                <a:solidFill>
                  <a:schemeClr val="bg1"/>
                </a:solidFill>
                <a:latin typeface="Quicksand Light" pitchFamily="2" charset="0"/>
                <a:ea typeface="Inter" panose="020B0502030000000004" pitchFamily="34" charset="0"/>
                <a:cs typeface="Poppins Light" panose="00000400000000000000" pitchFamily="2" charset="0"/>
              </a:rPr>
              <a:t>Gallarus</a:t>
            </a:r>
            <a:r>
              <a:rPr lang="fr-FR" sz="1291" dirty="0">
                <a:solidFill>
                  <a:schemeClr val="bg1"/>
                </a:solidFill>
                <a:latin typeface="Quicksand Light" pitchFamily="2" charset="0"/>
                <a:ea typeface="Inter" panose="020B0502030000000004" pitchFamily="34" charset="0"/>
                <a:cs typeface="Poppins Light" panose="00000400000000000000" pitchFamily="2" charset="0"/>
              </a:rPr>
              <a:t>; les jardins de </a:t>
            </a:r>
            <a:r>
              <a:rPr lang="fr-FR" sz="1291" dirty="0" err="1">
                <a:solidFill>
                  <a:schemeClr val="bg1"/>
                </a:solidFill>
                <a:latin typeface="Quicksand Light" pitchFamily="2" charset="0"/>
                <a:ea typeface="Inter" panose="020B0502030000000004" pitchFamily="34" charset="0"/>
                <a:cs typeface="Poppins Light" panose="00000400000000000000" pitchFamily="2" charset="0"/>
              </a:rPr>
              <a:t>Muckross</a:t>
            </a:r>
            <a:r>
              <a:rPr lang="fr-FR" sz="1291" dirty="0">
                <a:solidFill>
                  <a:schemeClr val="bg1"/>
                </a:solidFill>
                <a:latin typeface="Quicksand Light" pitchFamily="2" charset="0"/>
                <a:ea typeface="Inter" panose="020B0502030000000004" pitchFamily="34" charset="0"/>
                <a:cs typeface="Poppins Light" panose="00000400000000000000" pitchFamily="2" charset="0"/>
              </a:rPr>
              <a:t>; le château de </a:t>
            </a:r>
            <a:r>
              <a:rPr lang="fr-FR" sz="1291" dirty="0" err="1">
                <a:solidFill>
                  <a:schemeClr val="bg1"/>
                </a:solidFill>
                <a:latin typeface="Quicksand Light" pitchFamily="2" charset="0"/>
                <a:ea typeface="Inter" panose="020B0502030000000004" pitchFamily="34" charset="0"/>
                <a:cs typeface="Poppins Light" panose="00000400000000000000" pitchFamily="2" charset="0"/>
              </a:rPr>
              <a:t>Cahir</a:t>
            </a:r>
            <a:r>
              <a:rPr lang="fr-FR" sz="1291" dirty="0">
                <a:solidFill>
                  <a:schemeClr val="bg1"/>
                </a:solidFill>
                <a:latin typeface="Quicksand Light" pitchFamily="2" charset="0"/>
                <a:ea typeface="Inter" panose="020B0502030000000004" pitchFamily="34" charset="0"/>
                <a:cs typeface="Poppins Light" panose="00000400000000000000" pitchFamily="2" charset="0"/>
              </a:rPr>
              <a:t>; le musée national d'Irlande; les tours panoramiques et arrêts photos suivant programme</a:t>
            </a:r>
          </a:p>
          <a:p>
            <a:pPr marL="201209" indent="-201209">
              <a:lnSpc>
                <a:spcPct val="150000"/>
              </a:lnSpc>
              <a:buFont typeface="Wingdings" pitchFamily="2" charset="2"/>
              <a:buChar char="ü"/>
            </a:pPr>
            <a:r>
              <a:rPr lang="fr-FR" sz="1291" dirty="0">
                <a:solidFill>
                  <a:schemeClr val="bg1"/>
                </a:solidFill>
                <a:latin typeface="Quicksand Light" pitchFamily="2" charset="0"/>
                <a:ea typeface="Inter" panose="020B0502030000000004" pitchFamily="34" charset="0"/>
                <a:cs typeface="Poppins Light" panose="00000400000000000000" pitchFamily="2" charset="0"/>
              </a:rPr>
              <a:t>  L'autocar moderne du jour 2 au jour 7</a:t>
            </a:r>
          </a:p>
          <a:p>
            <a:pPr marL="201209" indent="-201209">
              <a:lnSpc>
                <a:spcPct val="150000"/>
              </a:lnSpc>
              <a:buFont typeface="Wingdings" pitchFamily="2" charset="2"/>
              <a:buChar char="ü"/>
            </a:pPr>
            <a:r>
              <a:rPr lang="fr-FR" sz="1291" dirty="0">
                <a:solidFill>
                  <a:schemeClr val="bg1"/>
                </a:solidFill>
                <a:latin typeface="Quicksand Light" pitchFamily="2" charset="0"/>
                <a:ea typeface="Inter" panose="020B0502030000000004" pitchFamily="34" charset="0"/>
                <a:cs typeface="Poppins Light" panose="00000400000000000000" pitchFamily="2" charset="0"/>
              </a:rPr>
              <a:t>  Le guide accompagnateur parlant français du jour 2 au jour 7</a:t>
            </a:r>
          </a:p>
          <a:p>
            <a:pPr marL="201209" indent="-201209">
              <a:lnSpc>
                <a:spcPct val="150000"/>
              </a:lnSpc>
              <a:buFont typeface="Wingdings" pitchFamily="2" charset="2"/>
              <a:buChar char="ü"/>
            </a:pPr>
            <a:r>
              <a:rPr lang="fr-FR" sz="1291" dirty="0">
                <a:solidFill>
                  <a:schemeClr val="bg1"/>
                </a:solidFill>
                <a:latin typeface="Quicksand Light" pitchFamily="2" charset="0"/>
                <a:ea typeface="Inter" panose="020B0502030000000004" pitchFamily="34" charset="0"/>
                <a:cs typeface="Poppins Light" panose="00000400000000000000" pitchFamily="2" charset="0"/>
              </a:rPr>
              <a:t>  Les transferts aéroport regroupés avec assistance selon horaires de vol les jours 1 et 8 (voir notes sur les transferts)</a:t>
            </a:r>
          </a:p>
        </p:txBody>
      </p:sp>
      <p:sp>
        <p:nvSpPr>
          <p:cNvPr id="27" name="TextBox 26"/>
          <p:cNvSpPr txBox="1"/>
          <p:nvPr/>
        </p:nvSpPr>
        <p:spPr>
          <a:xfrm>
            <a:off x="1330674" y="1892228"/>
            <a:ext cx="4201542" cy="28899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78" dirty="0">
                <a:solidFill>
                  <a:srgbClr val="242527"/>
                </a:solidFill>
                <a:latin typeface="Lexend Deca Medium" pitchFamily="2" charset="0"/>
                <a:ea typeface="Sawarabi Mincho" panose="02000600000000000000" pitchFamily="2" charset="-128"/>
                <a:cs typeface="Bayon" pitchFamily="2" charset="0"/>
              </a:rPr>
              <a:t>Le voyage </a:t>
            </a:r>
            <a:r>
              <a:rPr lang="en-US" sz="1878" dirty="0" err="1">
                <a:solidFill>
                  <a:srgbClr val="242527"/>
                </a:solidFill>
                <a:latin typeface="Lexend Deca Medium" pitchFamily="2" charset="0"/>
                <a:ea typeface="Sawarabi Mincho" panose="02000600000000000000" pitchFamily="2" charset="-128"/>
                <a:cs typeface="Bayon" pitchFamily="2" charset="0"/>
              </a:rPr>
              <a:t>comprend</a:t>
            </a:r>
            <a:endParaRPr lang="en-US" sz="1878" dirty="0">
              <a:solidFill>
                <a:srgbClr val="242527"/>
              </a:solidFill>
              <a:latin typeface="Lexend Deca Medium" pitchFamily="2" charset="0"/>
              <a:ea typeface="Sawarabi Mincho" panose="02000600000000000000" pitchFamily="2" charset="-128"/>
              <a:cs typeface="Bayon" pitchFamily="2" charset="0"/>
            </a:endParaRPr>
          </a:p>
        </p:txBody>
      </p:sp>
      <p:sp>
        <p:nvSpPr>
          <p:cNvPr id="2" name="Oval 61">
            <a:extLst>
              <a:ext uri="{FF2B5EF4-FFF2-40B4-BE49-F238E27FC236}">
                <a16:creationId xmlns:a16="http://schemas.microsoft.com/office/drawing/2014/main" id="{14E3003B-BE5A-E2B1-3045-EFB8C165362C}"/>
              </a:ext>
            </a:extLst>
          </p:cNvPr>
          <p:cNvSpPr/>
          <p:nvPr/>
        </p:nvSpPr>
        <p:spPr>
          <a:xfrm>
            <a:off x="5932622" y="712862"/>
            <a:ext cx="420843" cy="420843"/>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3" name="Oval 63">
            <a:extLst>
              <a:ext uri="{FF2B5EF4-FFF2-40B4-BE49-F238E27FC236}">
                <a16:creationId xmlns:a16="http://schemas.microsoft.com/office/drawing/2014/main" id="{41B07618-2A4A-24FF-01DE-FDFD7DA8279E}"/>
              </a:ext>
            </a:extLst>
          </p:cNvPr>
          <p:cNvSpPr/>
          <p:nvPr/>
        </p:nvSpPr>
        <p:spPr>
          <a:xfrm>
            <a:off x="6411029" y="612109"/>
            <a:ext cx="243821" cy="2438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pic>
        <p:nvPicPr>
          <p:cNvPr id="6" name="Image 5">
            <a:extLst>
              <a:ext uri="{FF2B5EF4-FFF2-40B4-BE49-F238E27FC236}">
                <a16:creationId xmlns:a16="http://schemas.microsoft.com/office/drawing/2014/main" id="{42F0FDED-8698-3A6A-3C95-9B79966B4A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8357" y="198169"/>
            <a:ext cx="773090" cy="266803"/>
          </a:xfrm>
          <a:prstGeom prst="rect">
            <a:avLst/>
          </a:prstGeom>
        </p:spPr>
      </p:pic>
      <p:sp>
        <p:nvSpPr>
          <p:cNvPr id="4" name="TextBox 21">
            <a:extLst>
              <a:ext uri="{FF2B5EF4-FFF2-40B4-BE49-F238E27FC236}">
                <a16:creationId xmlns:a16="http://schemas.microsoft.com/office/drawing/2014/main" id="{4F718AF9-91F2-D272-0474-8B033AACB398}"/>
              </a:ext>
            </a:extLst>
          </p:cNvPr>
          <p:cNvSpPr txBox="1"/>
          <p:nvPr/>
        </p:nvSpPr>
        <p:spPr>
          <a:xfrm>
            <a:off x="256553" y="239237"/>
            <a:ext cx="43762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latin typeface="Lexend Deca" pitchFamily="2" charset="0"/>
                <a:ea typeface="Sawarabi Mincho" panose="02000600000000000000" pitchFamily="2" charset="-128"/>
                <a:cs typeface="Bayon" pitchFamily="2" charset="0"/>
              </a:rPr>
              <a:t>Irlande</a:t>
            </a:r>
            <a:endParaRPr lang="en-US" sz="1200" dirty="0">
              <a:latin typeface="Lexend Deca" pitchFamily="2" charset="0"/>
              <a:ea typeface="Sawarabi Mincho" panose="02000600000000000000" pitchFamily="2" charset="-128"/>
              <a:cs typeface="Bayon" pitchFamily="2" charset="0"/>
            </a:endParaRPr>
          </a:p>
        </p:txBody>
      </p:sp>
    </p:spTree>
    <p:extLst>
      <p:ext uri="{BB962C8B-B14F-4D97-AF65-F5344CB8AC3E}">
        <p14:creationId xmlns:p14="http://schemas.microsoft.com/office/powerpoint/2010/main" val="43129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61">
            <a:extLst>
              <a:ext uri="{FF2B5EF4-FFF2-40B4-BE49-F238E27FC236}">
                <a16:creationId xmlns:a16="http://schemas.microsoft.com/office/drawing/2014/main" id="{6B9B58F6-1E88-DD7F-4258-CDC24ED31773}"/>
              </a:ext>
            </a:extLst>
          </p:cNvPr>
          <p:cNvSpPr/>
          <p:nvPr/>
        </p:nvSpPr>
        <p:spPr>
          <a:xfrm>
            <a:off x="5794059" y="523597"/>
            <a:ext cx="420843" cy="420843"/>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5" name="Oval 63">
            <a:extLst>
              <a:ext uri="{FF2B5EF4-FFF2-40B4-BE49-F238E27FC236}">
                <a16:creationId xmlns:a16="http://schemas.microsoft.com/office/drawing/2014/main" id="{C50F7631-D8E6-0D8B-7DBE-5D863DCB1A38}"/>
              </a:ext>
            </a:extLst>
          </p:cNvPr>
          <p:cNvSpPr/>
          <p:nvPr/>
        </p:nvSpPr>
        <p:spPr>
          <a:xfrm>
            <a:off x="6411029" y="612109"/>
            <a:ext cx="243821" cy="2438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pic>
        <p:nvPicPr>
          <p:cNvPr id="6" name="Image 5">
            <a:extLst>
              <a:ext uri="{FF2B5EF4-FFF2-40B4-BE49-F238E27FC236}">
                <a16:creationId xmlns:a16="http://schemas.microsoft.com/office/drawing/2014/main" id="{A1BA8AE3-63D0-9441-2A88-1C51D7CE14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8357" y="198169"/>
            <a:ext cx="773090" cy="266803"/>
          </a:xfrm>
          <a:prstGeom prst="rect">
            <a:avLst/>
          </a:prstGeom>
        </p:spPr>
      </p:pic>
      <p:sp>
        <p:nvSpPr>
          <p:cNvPr id="7" name="TextBox 21">
            <a:extLst>
              <a:ext uri="{FF2B5EF4-FFF2-40B4-BE49-F238E27FC236}">
                <a16:creationId xmlns:a16="http://schemas.microsoft.com/office/drawing/2014/main" id="{579C1FA7-5623-765E-1541-BA0CB5CC3A59}"/>
              </a:ext>
            </a:extLst>
          </p:cNvPr>
          <p:cNvSpPr txBox="1"/>
          <p:nvPr/>
        </p:nvSpPr>
        <p:spPr>
          <a:xfrm>
            <a:off x="256553" y="239237"/>
            <a:ext cx="472886"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latin typeface="Lexend Deca" pitchFamily="2" charset="0"/>
                <a:ea typeface="Sawarabi Mincho" panose="02000600000000000000" pitchFamily="2" charset="-128"/>
                <a:cs typeface="Bayon" pitchFamily="2" charset="0"/>
              </a:rPr>
              <a:t>Irlande</a:t>
            </a:r>
            <a:r>
              <a:rPr lang="en-US" sz="1200" dirty="0">
                <a:latin typeface="Lexend Deca" pitchFamily="2" charset="0"/>
                <a:ea typeface="Sawarabi Mincho" panose="02000600000000000000" pitchFamily="2" charset="-128"/>
                <a:cs typeface="Bayon" pitchFamily="2" charset="0"/>
              </a:rPr>
              <a:t> </a:t>
            </a:r>
          </a:p>
        </p:txBody>
      </p:sp>
      <p:sp>
        <p:nvSpPr>
          <p:cNvPr id="8" name="TextBox 13">
            <a:extLst>
              <a:ext uri="{FF2B5EF4-FFF2-40B4-BE49-F238E27FC236}">
                <a16:creationId xmlns:a16="http://schemas.microsoft.com/office/drawing/2014/main" id="{24D64015-6C11-8BD5-E876-C6AE5E99D708}"/>
              </a:ext>
            </a:extLst>
          </p:cNvPr>
          <p:cNvSpPr txBox="1"/>
          <p:nvPr/>
        </p:nvSpPr>
        <p:spPr>
          <a:xfrm>
            <a:off x="238282" y="464972"/>
            <a:ext cx="5054936" cy="50565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86" b="1" dirty="0" err="1">
                <a:latin typeface="Lexend Deca Medium" pitchFamily="2" charset="0"/>
                <a:ea typeface="Sawarabi Mincho" panose="02000600000000000000" pitchFamily="2" charset="-128"/>
                <a:cs typeface="Bayon" pitchFamily="2" charset="0"/>
              </a:rPr>
              <a:t>Tarifs</a:t>
            </a:r>
            <a:r>
              <a:rPr lang="en-US" sz="3286" b="1" dirty="0">
                <a:latin typeface="Lexend Deca Medium" pitchFamily="2" charset="0"/>
                <a:ea typeface="Sawarabi Mincho" panose="02000600000000000000" pitchFamily="2" charset="-128"/>
                <a:cs typeface="Bayon" pitchFamily="2" charset="0"/>
              </a:rPr>
              <a:t>.</a:t>
            </a:r>
          </a:p>
        </p:txBody>
      </p:sp>
      <p:graphicFrame>
        <p:nvGraphicFramePr>
          <p:cNvPr id="12" name="Tableau 11">
            <a:extLst>
              <a:ext uri="{FF2B5EF4-FFF2-40B4-BE49-F238E27FC236}">
                <a16:creationId xmlns:a16="http://schemas.microsoft.com/office/drawing/2014/main" id="{7496F254-C0CC-2A91-53D4-048C4D6DC611}"/>
              </a:ext>
            </a:extLst>
          </p:cNvPr>
          <p:cNvGraphicFramePr>
            <a:graphicFrameLocks noGrp="1"/>
          </p:cNvGraphicFramePr>
          <p:nvPr>
            <p:extLst>
              <p:ext uri="{D42A27DB-BD31-4B8C-83A1-F6EECF244321}">
                <p14:modId xmlns:p14="http://schemas.microsoft.com/office/powerpoint/2010/main" val="3143348509"/>
              </p:ext>
            </p:extLst>
          </p:nvPr>
        </p:nvGraphicFramePr>
        <p:xfrm>
          <a:off x="247403" y="1058911"/>
          <a:ext cx="6414945" cy="3735456"/>
        </p:xfrm>
        <a:graphic>
          <a:graphicData uri="http://schemas.openxmlformats.org/drawingml/2006/table">
            <a:tbl>
              <a:tblPr>
                <a:tableStyleId>{5C22544A-7EE6-4342-B048-85BDC9FD1C3A}</a:tableStyleId>
              </a:tblPr>
              <a:tblGrid>
                <a:gridCol w="2043785">
                  <a:extLst>
                    <a:ext uri="{9D8B030D-6E8A-4147-A177-3AD203B41FA5}">
                      <a16:colId xmlns:a16="http://schemas.microsoft.com/office/drawing/2014/main" val="3825427371"/>
                    </a:ext>
                  </a:extLst>
                </a:gridCol>
                <a:gridCol w="1828651">
                  <a:extLst>
                    <a:ext uri="{9D8B030D-6E8A-4147-A177-3AD203B41FA5}">
                      <a16:colId xmlns:a16="http://schemas.microsoft.com/office/drawing/2014/main" val="781876780"/>
                    </a:ext>
                  </a:extLst>
                </a:gridCol>
                <a:gridCol w="2542509">
                  <a:extLst>
                    <a:ext uri="{9D8B030D-6E8A-4147-A177-3AD203B41FA5}">
                      <a16:colId xmlns:a16="http://schemas.microsoft.com/office/drawing/2014/main" val="4054574356"/>
                    </a:ext>
                  </a:extLst>
                </a:gridCol>
              </a:tblGrid>
              <a:tr h="622576">
                <a:tc gridSpan="2">
                  <a:txBody>
                    <a:bodyPr/>
                    <a:lstStyle/>
                    <a:p>
                      <a:pPr algn="ctr" fontAlgn="ctr"/>
                      <a:r>
                        <a:rPr lang="fr-FR" sz="1800" b="0" u="none" strike="noStrike" dirty="0">
                          <a:solidFill>
                            <a:schemeClr val="bg1"/>
                          </a:solidFill>
                          <a:effectLst/>
                        </a:rPr>
                        <a:t>Dates de voyage</a:t>
                      </a:r>
                      <a:endParaRPr lang="fr-FR" sz="1800" b="0" i="0" u="none" strike="noStrike" dirty="0">
                        <a:solidFill>
                          <a:schemeClr val="bg1"/>
                        </a:solidFill>
                        <a:effectLst/>
                        <a:latin typeface="Montserrat" panose="00000500000000000000" pitchFamily="50" charset="0"/>
                      </a:endParaRPr>
                    </a:p>
                  </a:txBody>
                  <a:tcPr marL="9017" marR="9017" marT="9017" marB="0" anchor="ctr">
                    <a:solidFill>
                      <a:srgbClr val="6F81FF"/>
                    </a:solidFill>
                  </a:tcPr>
                </a:tc>
                <a:tc hMerge="1">
                  <a:txBody>
                    <a:bodyPr/>
                    <a:lstStyle/>
                    <a:p>
                      <a:endParaRPr lang="fr-FR"/>
                    </a:p>
                  </a:txBody>
                  <a:tcPr/>
                </a:tc>
                <a:tc>
                  <a:txBody>
                    <a:bodyPr/>
                    <a:lstStyle/>
                    <a:p>
                      <a:pPr algn="ctr" fontAlgn="ctr"/>
                      <a:r>
                        <a:rPr lang="fr-FR" sz="1800" b="0" u="none" strike="noStrike" dirty="0">
                          <a:solidFill>
                            <a:schemeClr val="bg1"/>
                          </a:solidFill>
                          <a:effectLst/>
                        </a:rPr>
                        <a:t>Tarif en € / personne</a:t>
                      </a:r>
                      <a:endParaRPr lang="fr-FR" sz="1800" b="0" i="0" u="none" strike="noStrike" dirty="0">
                        <a:solidFill>
                          <a:schemeClr val="bg1"/>
                        </a:solidFill>
                        <a:effectLst/>
                        <a:latin typeface="Montserrat" panose="00000500000000000000" pitchFamily="50" charset="0"/>
                      </a:endParaRPr>
                    </a:p>
                  </a:txBody>
                  <a:tcPr marL="9017" marR="9017" marT="9017" marB="0" anchor="ctr">
                    <a:solidFill>
                      <a:srgbClr val="6F81FF"/>
                    </a:solidFill>
                  </a:tcPr>
                </a:tc>
                <a:extLst>
                  <a:ext uri="{0D108BD9-81ED-4DB2-BD59-A6C34878D82A}">
                    <a16:rowId xmlns:a16="http://schemas.microsoft.com/office/drawing/2014/main" val="2424418561"/>
                  </a:ext>
                </a:extLst>
              </a:tr>
              <a:tr h="622576">
                <a:tc>
                  <a:txBody>
                    <a:bodyPr/>
                    <a:lstStyle/>
                    <a:p>
                      <a:pPr algn="ctr" fontAlgn="ctr"/>
                      <a:r>
                        <a:rPr lang="fr-FR" sz="1800" b="0" u="none" strike="noStrike">
                          <a:solidFill>
                            <a:schemeClr val="bg1"/>
                          </a:solidFill>
                          <a:effectLst/>
                        </a:rPr>
                        <a:t>Départ de Paris</a:t>
                      </a:r>
                      <a:endParaRPr lang="fr-FR" sz="1800" b="0" i="0" u="none" strike="noStrike">
                        <a:solidFill>
                          <a:schemeClr val="bg1"/>
                        </a:solidFill>
                        <a:effectLst/>
                        <a:latin typeface="Montserrat" panose="00000500000000000000" pitchFamily="50" charset="0"/>
                      </a:endParaRPr>
                    </a:p>
                  </a:txBody>
                  <a:tcPr marL="9017" marR="9017" marT="9017" marB="0" anchor="ctr">
                    <a:solidFill>
                      <a:srgbClr val="6F81FF"/>
                    </a:solidFill>
                  </a:tcPr>
                </a:tc>
                <a:tc>
                  <a:txBody>
                    <a:bodyPr/>
                    <a:lstStyle/>
                    <a:p>
                      <a:pPr algn="ctr" fontAlgn="ctr"/>
                      <a:r>
                        <a:rPr lang="fr-FR" sz="1800" b="0" u="none" strike="noStrike" dirty="0">
                          <a:solidFill>
                            <a:schemeClr val="bg1"/>
                          </a:solidFill>
                          <a:effectLst/>
                        </a:rPr>
                        <a:t>Retour à Paris</a:t>
                      </a:r>
                      <a:endParaRPr lang="fr-FR" sz="1800" b="0" i="0" u="none" strike="noStrike" dirty="0">
                        <a:solidFill>
                          <a:schemeClr val="bg1"/>
                        </a:solidFill>
                        <a:effectLst/>
                        <a:latin typeface="Montserrat" panose="00000500000000000000" pitchFamily="50" charset="0"/>
                      </a:endParaRPr>
                    </a:p>
                  </a:txBody>
                  <a:tcPr marL="9017" marR="9017" marT="9017" marB="0" anchor="ctr">
                    <a:solidFill>
                      <a:srgbClr val="6F81FF"/>
                    </a:solidFill>
                  </a:tcPr>
                </a:tc>
                <a:tc>
                  <a:txBody>
                    <a:bodyPr/>
                    <a:lstStyle/>
                    <a:p>
                      <a:pPr algn="ctr" fontAlgn="ctr"/>
                      <a:r>
                        <a:rPr lang="fr-FR" sz="1800" b="0" u="none" strike="noStrike" dirty="0">
                          <a:solidFill>
                            <a:schemeClr val="bg1"/>
                          </a:solidFill>
                          <a:effectLst/>
                        </a:rPr>
                        <a:t>Base chambre double </a:t>
                      </a:r>
                      <a:endParaRPr lang="fr-FR" sz="1800" b="0" i="0" u="none" strike="noStrike" dirty="0">
                        <a:solidFill>
                          <a:schemeClr val="bg1"/>
                        </a:solidFill>
                        <a:effectLst/>
                        <a:latin typeface="Montserrat" panose="00000500000000000000" pitchFamily="50" charset="0"/>
                      </a:endParaRPr>
                    </a:p>
                  </a:txBody>
                  <a:tcPr marL="9017" marR="9017" marT="9017" marB="0" anchor="ctr">
                    <a:solidFill>
                      <a:srgbClr val="6F81FF"/>
                    </a:solidFill>
                  </a:tcPr>
                </a:tc>
                <a:extLst>
                  <a:ext uri="{0D108BD9-81ED-4DB2-BD59-A6C34878D82A}">
                    <a16:rowId xmlns:a16="http://schemas.microsoft.com/office/drawing/2014/main" val="2224137254"/>
                  </a:ext>
                </a:extLst>
              </a:tr>
              <a:tr h="622576">
                <a:tc>
                  <a:txBody>
                    <a:bodyPr/>
                    <a:lstStyle/>
                    <a:p>
                      <a:pPr algn="ctr" fontAlgn="ctr"/>
                      <a:r>
                        <a:rPr lang="fr-FR" sz="1800" b="1" u="none" strike="noStrike" dirty="0">
                          <a:solidFill>
                            <a:schemeClr val="bg1"/>
                          </a:solidFill>
                          <a:effectLst/>
                        </a:rPr>
                        <a:t>17/05/2024</a:t>
                      </a:r>
                      <a:endParaRPr lang="fr-FR" sz="1800" b="1" i="0" u="none" strike="noStrike" dirty="0">
                        <a:solidFill>
                          <a:schemeClr val="bg1"/>
                        </a:solidFill>
                        <a:effectLst/>
                        <a:latin typeface="Montserrat" panose="00000500000000000000" pitchFamily="50" charset="0"/>
                      </a:endParaRPr>
                    </a:p>
                  </a:txBody>
                  <a:tcPr marL="9017" marR="9017" marT="9017" marB="0" anchor="ctr">
                    <a:solidFill>
                      <a:srgbClr val="6F81FF"/>
                    </a:solidFill>
                  </a:tcPr>
                </a:tc>
                <a:tc>
                  <a:txBody>
                    <a:bodyPr/>
                    <a:lstStyle/>
                    <a:p>
                      <a:pPr algn="ctr" fontAlgn="ctr"/>
                      <a:r>
                        <a:rPr lang="fr-FR" sz="1800" b="1" u="none" strike="noStrike" dirty="0">
                          <a:solidFill>
                            <a:schemeClr val="bg1"/>
                          </a:solidFill>
                          <a:effectLst/>
                        </a:rPr>
                        <a:t>24/05/2024</a:t>
                      </a:r>
                      <a:endParaRPr lang="fr-FR" sz="1800" b="1" i="0" u="none" strike="noStrike" dirty="0">
                        <a:solidFill>
                          <a:schemeClr val="bg1"/>
                        </a:solidFill>
                        <a:effectLst/>
                        <a:latin typeface="Montserrat" panose="00000500000000000000" pitchFamily="50" charset="0"/>
                      </a:endParaRPr>
                    </a:p>
                  </a:txBody>
                  <a:tcPr marL="9017" marR="9017" marT="9017" marB="0" anchor="ctr">
                    <a:solidFill>
                      <a:srgbClr val="6F81FF"/>
                    </a:solidFill>
                  </a:tcPr>
                </a:tc>
                <a:tc>
                  <a:txBody>
                    <a:bodyPr/>
                    <a:lstStyle/>
                    <a:p>
                      <a:pPr algn="ctr" fontAlgn="ctr"/>
                      <a:r>
                        <a:rPr lang="fr-FR" sz="1800" b="1" u="none" strike="noStrike" dirty="0">
                          <a:solidFill>
                            <a:schemeClr val="bg1"/>
                          </a:solidFill>
                          <a:effectLst/>
                        </a:rPr>
                        <a:t>1639 €</a:t>
                      </a:r>
                      <a:endParaRPr lang="fr-FR" sz="1800" b="1" i="0" u="none" strike="noStrike" dirty="0">
                        <a:solidFill>
                          <a:schemeClr val="bg1"/>
                        </a:solidFill>
                        <a:effectLst/>
                        <a:latin typeface="Montserrat" panose="00000500000000000000" pitchFamily="50" charset="0"/>
                      </a:endParaRPr>
                    </a:p>
                  </a:txBody>
                  <a:tcPr marL="9017" marR="9017" marT="9017" marB="0" anchor="ctr">
                    <a:solidFill>
                      <a:srgbClr val="6F81FF"/>
                    </a:solidFill>
                  </a:tcPr>
                </a:tc>
                <a:extLst>
                  <a:ext uri="{0D108BD9-81ED-4DB2-BD59-A6C34878D82A}">
                    <a16:rowId xmlns:a16="http://schemas.microsoft.com/office/drawing/2014/main" val="3797388621"/>
                  </a:ext>
                </a:extLst>
              </a:tr>
              <a:tr h="622576">
                <a:tc>
                  <a:txBody>
                    <a:bodyPr/>
                    <a:lstStyle/>
                    <a:p>
                      <a:pPr algn="ctr" fontAlgn="ctr"/>
                      <a:endParaRPr lang="fr-FR" sz="1800" b="1" i="0" u="none" strike="noStrike" dirty="0">
                        <a:solidFill>
                          <a:schemeClr val="bg1"/>
                        </a:solidFill>
                        <a:effectLst/>
                        <a:latin typeface="Montserrat" panose="00000500000000000000" pitchFamily="50" charset="0"/>
                      </a:endParaRPr>
                    </a:p>
                  </a:txBody>
                  <a:tcPr marL="9017" marR="9017" marT="9017" marB="0" anchor="ctr">
                    <a:solidFill>
                      <a:srgbClr val="6F81FF"/>
                    </a:solidFill>
                  </a:tcPr>
                </a:tc>
                <a:tc>
                  <a:txBody>
                    <a:bodyPr/>
                    <a:lstStyle/>
                    <a:p>
                      <a:pPr algn="ctr" fontAlgn="ctr"/>
                      <a:endParaRPr lang="fr-FR" sz="1800" b="1" i="0" u="none" strike="noStrike" dirty="0">
                        <a:solidFill>
                          <a:schemeClr val="bg1"/>
                        </a:solidFill>
                        <a:effectLst/>
                        <a:latin typeface="Montserrat" panose="00000500000000000000" pitchFamily="50" charset="0"/>
                      </a:endParaRPr>
                    </a:p>
                  </a:txBody>
                  <a:tcPr marL="9017" marR="9017" marT="9017" marB="0" anchor="ctr">
                    <a:solidFill>
                      <a:srgbClr val="6F81FF"/>
                    </a:solidFill>
                  </a:tcPr>
                </a:tc>
                <a:tc>
                  <a:txBody>
                    <a:bodyPr/>
                    <a:lstStyle/>
                    <a:p>
                      <a:pPr algn="ctr" fontAlgn="ctr"/>
                      <a:endParaRPr lang="fr-FR" sz="1800" b="1" i="0" u="none" strike="noStrike" dirty="0">
                        <a:solidFill>
                          <a:schemeClr val="bg1"/>
                        </a:solidFill>
                        <a:effectLst/>
                        <a:latin typeface="Montserrat" panose="00000500000000000000" pitchFamily="50" charset="0"/>
                      </a:endParaRPr>
                    </a:p>
                  </a:txBody>
                  <a:tcPr marL="9017" marR="9017" marT="9017" marB="0" anchor="ctr">
                    <a:solidFill>
                      <a:srgbClr val="6F81FF"/>
                    </a:solidFill>
                  </a:tcPr>
                </a:tc>
                <a:extLst>
                  <a:ext uri="{0D108BD9-81ED-4DB2-BD59-A6C34878D82A}">
                    <a16:rowId xmlns:a16="http://schemas.microsoft.com/office/drawing/2014/main" val="4293219216"/>
                  </a:ext>
                </a:extLst>
              </a:tr>
              <a:tr h="622576">
                <a:tc>
                  <a:txBody>
                    <a:bodyPr/>
                    <a:lstStyle/>
                    <a:p>
                      <a:pPr algn="ctr" fontAlgn="ctr"/>
                      <a:endParaRPr lang="fr-FR" sz="1800" b="1" i="0" u="none" strike="noStrike" dirty="0">
                        <a:solidFill>
                          <a:schemeClr val="bg1"/>
                        </a:solidFill>
                        <a:effectLst/>
                        <a:latin typeface="Montserrat" panose="00000500000000000000" pitchFamily="50" charset="0"/>
                      </a:endParaRPr>
                    </a:p>
                  </a:txBody>
                  <a:tcPr marL="9017" marR="9017" marT="9017" marB="0" anchor="ctr">
                    <a:solidFill>
                      <a:srgbClr val="6F81FF"/>
                    </a:solidFill>
                  </a:tcPr>
                </a:tc>
                <a:tc>
                  <a:txBody>
                    <a:bodyPr/>
                    <a:lstStyle/>
                    <a:p>
                      <a:pPr algn="ctr" fontAlgn="ctr"/>
                      <a:endParaRPr lang="fr-FR" sz="1800" b="1" i="0" u="none" strike="noStrike" dirty="0">
                        <a:solidFill>
                          <a:schemeClr val="bg1"/>
                        </a:solidFill>
                        <a:effectLst/>
                        <a:latin typeface="Montserrat" panose="00000500000000000000" pitchFamily="50" charset="0"/>
                      </a:endParaRPr>
                    </a:p>
                  </a:txBody>
                  <a:tcPr marL="9017" marR="9017" marT="9017" marB="0" anchor="ctr">
                    <a:solidFill>
                      <a:srgbClr val="6F81FF"/>
                    </a:solidFill>
                  </a:tcPr>
                </a:tc>
                <a:tc>
                  <a:txBody>
                    <a:bodyPr/>
                    <a:lstStyle/>
                    <a:p>
                      <a:pPr algn="ctr" fontAlgn="ctr"/>
                      <a:endParaRPr lang="fr-FR" sz="1800" b="1" i="0" u="none" strike="noStrike" dirty="0">
                        <a:solidFill>
                          <a:schemeClr val="bg1"/>
                        </a:solidFill>
                        <a:effectLst/>
                        <a:latin typeface="Montserrat" panose="00000500000000000000" pitchFamily="50" charset="0"/>
                      </a:endParaRPr>
                    </a:p>
                  </a:txBody>
                  <a:tcPr marL="9017" marR="9017" marT="9017" marB="0" anchor="ctr">
                    <a:solidFill>
                      <a:srgbClr val="6F81FF"/>
                    </a:solidFill>
                  </a:tcPr>
                </a:tc>
                <a:extLst>
                  <a:ext uri="{0D108BD9-81ED-4DB2-BD59-A6C34878D82A}">
                    <a16:rowId xmlns:a16="http://schemas.microsoft.com/office/drawing/2014/main" val="3987798560"/>
                  </a:ext>
                </a:extLst>
              </a:tr>
              <a:tr h="622576">
                <a:tc>
                  <a:txBody>
                    <a:bodyPr/>
                    <a:lstStyle/>
                    <a:p>
                      <a:pPr algn="ctr" fontAlgn="ctr"/>
                      <a:endParaRPr lang="fr-FR" sz="1800" b="1" i="0" u="none" strike="noStrike" dirty="0">
                        <a:solidFill>
                          <a:schemeClr val="bg1"/>
                        </a:solidFill>
                        <a:effectLst/>
                        <a:latin typeface="Montserrat" panose="00000500000000000000" pitchFamily="50" charset="0"/>
                      </a:endParaRPr>
                    </a:p>
                  </a:txBody>
                  <a:tcPr marL="9017" marR="9017" marT="9017" marB="0" anchor="ctr">
                    <a:solidFill>
                      <a:srgbClr val="6F81FF"/>
                    </a:solidFill>
                  </a:tcPr>
                </a:tc>
                <a:tc>
                  <a:txBody>
                    <a:bodyPr/>
                    <a:lstStyle/>
                    <a:p>
                      <a:pPr algn="ctr" fontAlgn="ctr"/>
                      <a:endParaRPr lang="fr-FR" sz="1800" b="1" i="0" u="none" strike="noStrike" dirty="0">
                        <a:solidFill>
                          <a:schemeClr val="bg1"/>
                        </a:solidFill>
                        <a:effectLst/>
                        <a:latin typeface="Montserrat" panose="00000500000000000000" pitchFamily="50" charset="0"/>
                      </a:endParaRPr>
                    </a:p>
                  </a:txBody>
                  <a:tcPr marL="9017" marR="9017" marT="9017" marB="0" anchor="ctr">
                    <a:solidFill>
                      <a:srgbClr val="6F81FF"/>
                    </a:solidFill>
                  </a:tcPr>
                </a:tc>
                <a:tc>
                  <a:txBody>
                    <a:bodyPr/>
                    <a:lstStyle/>
                    <a:p>
                      <a:pPr algn="ctr" fontAlgn="ctr"/>
                      <a:endParaRPr lang="fr-FR" sz="1800" b="1" i="0" u="none" strike="noStrike" dirty="0">
                        <a:solidFill>
                          <a:schemeClr val="bg1"/>
                        </a:solidFill>
                        <a:effectLst/>
                        <a:latin typeface="Montserrat" panose="00000500000000000000" pitchFamily="50" charset="0"/>
                      </a:endParaRPr>
                    </a:p>
                  </a:txBody>
                  <a:tcPr marL="9017" marR="9017" marT="9017" marB="0" anchor="ctr">
                    <a:solidFill>
                      <a:srgbClr val="6F81FF"/>
                    </a:solidFill>
                  </a:tcPr>
                </a:tc>
                <a:extLst>
                  <a:ext uri="{0D108BD9-81ED-4DB2-BD59-A6C34878D82A}">
                    <a16:rowId xmlns:a16="http://schemas.microsoft.com/office/drawing/2014/main" val="2883489350"/>
                  </a:ext>
                </a:extLst>
              </a:tr>
            </a:tbl>
          </a:graphicData>
        </a:graphic>
      </p:graphicFrame>
      <p:sp>
        <p:nvSpPr>
          <p:cNvPr id="13" name="Rectangle 12">
            <a:extLst>
              <a:ext uri="{FF2B5EF4-FFF2-40B4-BE49-F238E27FC236}">
                <a16:creationId xmlns:a16="http://schemas.microsoft.com/office/drawing/2014/main" id="{3BEC1CF9-A8B6-90D4-BAFB-9E5B9BADAE1E}"/>
              </a:ext>
            </a:extLst>
          </p:cNvPr>
          <p:cNvSpPr/>
          <p:nvPr/>
        </p:nvSpPr>
        <p:spPr>
          <a:xfrm>
            <a:off x="284981" y="4870252"/>
            <a:ext cx="6399920" cy="565155"/>
          </a:xfrm>
          <a:prstGeom prst="rect">
            <a:avLst/>
          </a:prstGeom>
        </p:spPr>
        <p:txBody>
          <a:bodyPr wrap="square" lIns="0" tIns="0" rIns="0" bIns="0">
            <a:spAutoFit/>
          </a:bodyPr>
          <a:lstStyle/>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Tarifs disponibles en date du 14/12/2023 et sous réserve de disponibilités au moment de la réservation finale du client. </a:t>
            </a:r>
            <a:endParaRPr lang="en-ID" sz="1174" dirty="0">
              <a:latin typeface="Quicksand Light" pitchFamily="2" charset="0"/>
              <a:ea typeface="Inter" panose="020B0502030000000004" pitchFamily="34" charset="0"/>
              <a:cs typeface="Poppins Light" panose="00000400000000000000" pitchFamily="2" charset="0"/>
            </a:endParaRPr>
          </a:p>
        </p:txBody>
      </p:sp>
      <p:sp>
        <p:nvSpPr>
          <p:cNvPr id="2" name="Rounded Rectangle 40">
            <a:extLst>
              <a:ext uri="{FF2B5EF4-FFF2-40B4-BE49-F238E27FC236}">
                <a16:creationId xmlns:a16="http://schemas.microsoft.com/office/drawing/2014/main" id="{C9BD21EC-C423-0F55-9DA6-59A62BDCB9A6}"/>
              </a:ext>
            </a:extLst>
          </p:cNvPr>
          <p:cNvSpPr/>
          <p:nvPr/>
        </p:nvSpPr>
        <p:spPr>
          <a:xfrm>
            <a:off x="254931" y="7673226"/>
            <a:ext cx="6398297" cy="2099255"/>
          </a:xfrm>
          <a:prstGeom prst="roundRect">
            <a:avLst>
              <a:gd name="adj" fmla="val 9520"/>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FRAIS D’ANNULATION :</a:t>
            </a:r>
          </a:p>
          <a:p>
            <a:pPr algn="ctr"/>
            <a:r>
              <a:rPr lang="fr-FR" sz="1400" dirty="0"/>
              <a:t>Plus de 45 jours avant la date d’arrivée: 50%</a:t>
            </a:r>
          </a:p>
          <a:p>
            <a:pPr algn="ctr"/>
            <a:r>
              <a:rPr lang="fr-FR" sz="1400" dirty="0"/>
              <a:t>Entre 45 jours et  30 jours avant le départ: 70% du prix total du voyage</a:t>
            </a:r>
          </a:p>
          <a:p>
            <a:pPr algn="ctr"/>
            <a:r>
              <a:rPr lang="fr-FR" sz="1400" dirty="0"/>
              <a:t>Entre 30 jours et 15 jours avant le départ: 80% du prix total du voyage</a:t>
            </a:r>
          </a:p>
          <a:p>
            <a:pPr algn="ctr"/>
            <a:r>
              <a:rPr lang="fr-FR" sz="1400" dirty="0"/>
              <a:t>À mois de 15 jours du départ : 100% du prix total du voyage</a:t>
            </a:r>
          </a:p>
          <a:p>
            <a:pPr algn="ctr"/>
            <a:endParaRPr lang="fr-FR" sz="1400" dirty="0"/>
          </a:p>
          <a:p>
            <a:pPr algn="ctr"/>
            <a:r>
              <a:rPr lang="fr-FR" sz="1400" dirty="0"/>
              <a:t>Cette règle n’est pas appliquée aux réservations de billets d’avions internationaux et domestiques : 100% de frais </a:t>
            </a:r>
            <a:endParaRPr lang="en-US" sz="1400" dirty="0"/>
          </a:p>
        </p:txBody>
      </p:sp>
      <p:sp>
        <p:nvSpPr>
          <p:cNvPr id="4" name="Rounded Rectangle 40">
            <a:extLst>
              <a:ext uri="{FF2B5EF4-FFF2-40B4-BE49-F238E27FC236}">
                <a16:creationId xmlns:a16="http://schemas.microsoft.com/office/drawing/2014/main" id="{C9C80061-A78F-43D1-AE12-0F7A474A969F}"/>
              </a:ext>
            </a:extLst>
          </p:cNvPr>
          <p:cNvSpPr/>
          <p:nvPr/>
        </p:nvSpPr>
        <p:spPr>
          <a:xfrm>
            <a:off x="269956" y="6545640"/>
            <a:ext cx="6398297" cy="1025419"/>
          </a:xfrm>
          <a:prstGeom prst="roundRect">
            <a:avLst>
              <a:gd name="adj" fmla="val 9520"/>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CONDITIONS DE PAIEMENT :</a:t>
            </a:r>
          </a:p>
          <a:p>
            <a:pPr algn="ctr"/>
            <a:r>
              <a:rPr lang="fr-FR" sz="1400" dirty="0"/>
              <a:t>Acompte de 50% à la réservation</a:t>
            </a:r>
          </a:p>
          <a:p>
            <a:pPr algn="ctr"/>
            <a:r>
              <a:rPr lang="fr-FR" sz="1400" dirty="0"/>
              <a:t>Solde du voyage à 30 jours du départ</a:t>
            </a:r>
          </a:p>
          <a:p>
            <a:pPr algn="ctr"/>
            <a:endParaRPr lang="fr-FR" sz="1400" dirty="0"/>
          </a:p>
        </p:txBody>
      </p:sp>
    </p:spTree>
    <p:extLst>
      <p:ext uri="{BB962C8B-B14F-4D97-AF65-F5344CB8AC3E}">
        <p14:creationId xmlns:p14="http://schemas.microsoft.com/office/powerpoint/2010/main" val="43207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40">
            <a:extLst>
              <a:ext uri="{FF2B5EF4-FFF2-40B4-BE49-F238E27FC236}">
                <a16:creationId xmlns:a16="http://schemas.microsoft.com/office/drawing/2014/main" id="{270FA9B1-92FF-20B1-7370-62F77C7C21F7}"/>
              </a:ext>
            </a:extLst>
          </p:cNvPr>
          <p:cNvSpPr/>
          <p:nvPr/>
        </p:nvSpPr>
        <p:spPr>
          <a:xfrm>
            <a:off x="369697" y="1203088"/>
            <a:ext cx="6209983" cy="4671619"/>
          </a:xfrm>
          <a:prstGeom prst="roundRect">
            <a:avLst>
              <a:gd name="adj" fmla="val 9520"/>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13" name="Rounded Rectangle 41">
            <a:extLst>
              <a:ext uri="{FF2B5EF4-FFF2-40B4-BE49-F238E27FC236}">
                <a16:creationId xmlns:a16="http://schemas.microsoft.com/office/drawing/2014/main" id="{B676DE49-2E51-5CAB-45D0-B7CA377FD8C8}"/>
              </a:ext>
            </a:extLst>
          </p:cNvPr>
          <p:cNvSpPr/>
          <p:nvPr/>
        </p:nvSpPr>
        <p:spPr>
          <a:xfrm>
            <a:off x="1770516" y="1463982"/>
            <a:ext cx="3416283" cy="7272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14" name="Rectangle 13">
            <a:extLst>
              <a:ext uri="{FF2B5EF4-FFF2-40B4-BE49-F238E27FC236}">
                <a16:creationId xmlns:a16="http://schemas.microsoft.com/office/drawing/2014/main" id="{DB834BB1-7596-857B-BF93-0AE74EC1A5C8}"/>
              </a:ext>
            </a:extLst>
          </p:cNvPr>
          <p:cNvSpPr/>
          <p:nvPr/>
        </p:nvSpPr>
        <p:spPr>
          <a:xfrm>
            <a:off x="783107" y="2699737"/>
            <a:ext cx="5570358" cy="1459054"/>
          </a:xfrm>
          <a:prstGeom prst="rect">
            <a:avLst/>
          </a:prstGeom>
        </p:spPr>
        <p:txBody>
          <a:bodyPr wrap="square" lIns="0" tIns="0" rIns="0" bIns="0">
            <a:spAutoFit/>
          </a:bodyPr>
          <a:lstStyle/>
          <a:p>
            <a:pPr marL="201209" indent="-201209">
              <a:lnSpc>
                <a:spcPct val="150000"/>
              </a:lnSpc>
              <a:buFont typeface="Zapf Dingbats"/>
              <a:buChar char="✕"/>
            </a:pPr>
            <a:r>
              <a:rPr lang="fr-FR" sz="1291" dirty="0">
                <a:solidFill>
                  <a:schemeClr val="bg1"/>
                </a:solidFill>
                <a:latin typeface="Quicksand Light" pitchFamily="2" charset="0"/>
                <a:ea typeface="Inter" panose="020B0502030000000004" pitchFamily="34" charset="0"/>
                <a:cs typeface="Poppins Light" panose="00000400000000000000" pitchFamily="2" charset="0"/>
              </a:rPr>
              <a:t> L’assurance Multirisques Covid19 : 3% du montant du voyage</a:t>
            </a:r>
          </a:p>
          <a:p>
            <a:pPr marL="201209" indent="-201209">
              <a:lnSpc>
                <a:spcPct val="150000"/>
              </a:lnSpc>
              <a:buFont typeface="Zapf Dingbats"/>
              <a:buChar char="✕"/>
            </a:pPr>
            <a:r>
              <a:rPr lang="fr-FR" sz="1291" dirty="0">
                <a:solidFill>
                  <a:schemeClr val="bg1"/>
                </a:solidFill>
                <a:latin typeface="Quicksand Light" pitchFamily="2" charset="0"/>
                <a:ea typeface="Inter" panose="020B0502030000000004" pitchFamily="34" charset="0"/>
                <a:cs typeface="Poppins Light" panose="00000400000000000000" pitchFamily="2" charset="0"/>
              </a:rPr>
              <a:t>3 déjeuners non inclus</a:t>
            </a:r>
          </a:p>
          <a:p>
            <a:pPr marL="201209" indent="-201209">
              <a:lnSpc>
                <a:spcPct val="150000"/>
              </a:lnSpc>
              <a:buFont typeface="Zapf Dingbats"/>
              <a:buChar char="✕"/>
            </a:pPr>
            <a:r>
              <a:rPr lang="fr-FR" sz="1291" dirty="0">
                <a:solidFill>
                  <a:schemeClr val="bg1"/>
                </a:solidFill>
                <a:latin typeface="Quicksand Light" pitchFamily="2" charset="0"/>
                <a:ea typeface="Inter" panose="020B0502030000000004" pitchFamily="34" charset="0"/>
                <a:cs typeface="Poppins Light" panose="00000400000000000000" pitchFamily="2" charset="0"/>
              </a:rPr>
              <a:t>  2 dîners non inclus</a:t>
            </a:r>
          </a:p>
          <a:p>
            <a:pPr marL="201209" indent="-201209">
              <a:lnSpc>
                <a:spcPct val="150000"/>
              </a:lnSpc>
              <a:buFont typeface="Zapf Dingbats"/>
              <a:buChar char="✕"/>
            </a:pPr>
            <a:r>
              <a:rPr lang="fr-FR" sz="1291" dirty="0">
                <a:solidFill>
                  <a:schemeClr val="bg1"/>
                </a:solidFill>
                <a:latin typeface="Quicksand Light" pitchFamily="2" charset="0"/>
                <a:ea typeface="Inter" panose="020B0502030000000004" pitchFamily="34" charset="0"/>
                <a:cs typeface="Poppins Light" panose="00000400000000000000" pitchFamily="2" charset="0"/>
              </a:rPr>
              <a:t>  boissons</a:t>
            </a:r>
          </a:p>
          <a:p>
            <a:pPr marL="201209" indent="-201209">
              <a:lnSpc>
                <a:spcPct val="150000"/>
              </a:lnSpc>
              <a:buFont typeface="Zapf Dingbats"/>
              <a:buChar char="✕"/>
            </a:pPr>
            <a:r>
              <a:rPr lang="fr-FR" sz="1291" dirty="0">
                <a:solidFill>
                  <a:schemeClr val="bg1"/>
                </a:solidFill>
                <a:latin typeface="Quicksand Light" pitchFamily="2" charset="0"/>
                <a:ea typeface="Inter" panose="020B0502030000000004" pitchFamily="34" charset="0"/>
                <a:cs typeface="Poppins Light" panose="00000400000000000000" pitchFamily="2" charset="0"/>
              </a:rPr>
              <a:t>  pourboires</a:t>
            </a:r>
          </a:p>
        </p:txBody>
      </p:sp>
      <p:sp>
        <p:nvSpPr>
          <p:cNvPr id="15" name="TextBox 26">
            <a:extLst>
              <a:ext uri="{FF2B5EF4-FFF2-40B4-BE49-F238E27FC236}">
                <a16:creationId xmlns:a16="http://schemas.microsoft.com/office/drawing/2014/main" id="{4CF33510-57BD-45C1-DF83-C4D961A0E32A}"/>
              </a:ext>
            </a:extLst>
          </p:cNvPr>
          <p:cNvSpPr txBox="1"/>
          <p:nvPr/>
        </p:nvSpPr>
        <p:spPr>
          <a:xfrm>
            <a:off x="1766546" y="1646183"/>
            <a:ext cx="3416283" cy="28899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78" dirty="0">
                <a:solidFill>
                  <a:srgbClr val="242527"/>
                </a:solidFill>
                <a:latin typeface="Lexend Deca Medium" pitchFamily="2" charset="0"/>
                <a:ea typeface="Sawarabi Mincho" panose="02000600000000000000" pitchFamily="2" charset="-128"/>
                <a:cs typeface="Bayon" pitchFamily="2" charset="0"/>
              </a:rPr>
              <a:t>Le voyage ne </a:t>
            </a:r>
            <a:r>
              <a:rPr lang="en-US" sz="1878" dirty="0" err="1">
                <a:solidFill>
                  <a:srgbClr val="242527"/>
                </a:solidFill>
                <a:latin typeface="Lexend Deca Medium" pitchFamily="2" charset="0"/>
                <a:ea typeface="Sawarabi Mincho" panose="02000600000000000000" pitchFamily="2" charset="-128"/>
                <a:cs typeface="Bayon" pitchFamily="2" charset="0"/>
              </a:rPr>
              <a:t>comprend</a:t>
            </a:r>
            <a:r>
              <a:rPr lang="en-US" sz="1878" dirty="0">
                <a:solidFill>
                  <a:srgbClr val="242527"/>
                </a:solidFill>
                <a:latin typeface="Lexend Deca Medium" pitchFamily="2" charset="0"/>
                <a:ea typeface="Sawarabi Mincho" panose="02000600000000000000" pitchFamily="2" charset="-128"/>
                <a:cs typeface="Bayon" pitchFamily="2" charset="0"/>
              </a:rPr>
              <a:t> pas</a:t>
            </a:r>
          </a:p>
        </p:txBody>
      </p:sp>
      <p:sp>
        <p:nvSpPr>
          <p:cNvPr id="2" name="Oval 61">
            <a:extLst>
              <a:ext uri="{FF2B5EF4-FFF2-40B4-BE49-F238E27FC236}">
                <a16:creationId xmlns:a16="http://schemas.microsoft.com/office/drawing/2014/main" id="{14E3003B-BE5A-E2B1-3045-EFB8C165362C}"/>
              </a:ext>
            </a:extLst>
          </p:cNvPr>
          <p:cNvSpPr/>
          <p:nvPr/>
        </p:nvSpPr>
        <p:spPr>
          <a:xfrm>
            <a:off x="5932622" y="712862"/>
            <a:ext cx="420843" cy="420843"/>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3" name="Oval 63">
            <a:extLst>
              <a:ext uri="{FF2B5EF4-FFF2-40B4-BE49-F238E27FC236}">
                <a16:creationId xmlns:a16="http://schemas.microsoft.com/office/drawing/2014/main" id="{41B07618-2A4A-24FF-01DE-FDFD7DA8279E}"/>
              </a:ext>
            </a:extLst>
          </p:cNvPr>
          <p:cNvSpPr/>
          <p:nvPr/>
        </p:nvSpPr>
        <p:spPr>
          <a:xfrm>
            <a:off x="6411029" y="612109"/>
            <a:ext cx="243821" cy="2438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pic>
        <p:nvPicPr>
          <p:cNvPr id="6" name="Image 5">
            <a:extLst>
              <a:ext uri="{FF2B5EF4-FFF2-40B4-BE49-F238E27FC236}">
                <a16:creationId xmlns:a16="http://schemas.microsoft.com/office/drawing/2014/main" id="{42F0FDED-8698-3A6A-3C95-9B79966B4A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8357" y="198169"/>
            <a:ext cx="773090" cy="266803"/>
          </a:xfrm>
          <a:prstGeom prst="rect">
            <a:avLst/>
          </a:prstGeom>
        </p:spPr>
      </p:pic>
      <p:sp>
        <p:nvSpPr>
          <p:cNvPr id="7" name="TextBox 21">
            <a:extLst>
              <a:ext uri="{FF2B5EF4-FFF2-40B4-BE49-F238E27FC236}">
                <a16:creationId xmlns:a16="http://schemas.microsoft.com/office/drawing/2014/main" id="{2F583126-D8FC-5F82-5E18-A22D129C8EB7}"/>
              </a:ext>
            </a:extLst>
          </p:cNvPr>
          <p:cNvSpPr txBox="1"/>
          <p:nvPr/>
        </p:nvSpPr>
        <p:spPr>
          <a:xfrm>
            <a:off x="256553" y="239237"/>
            <a:ext cx="43762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latin typeface="Lexend Deca" pitchFamily="2" charset="0"/>
                <a:ea typeface="Sawarabi Mincho" panose="02000600000000000000" pitchFamily="2" charset="-128"/>
                <a:cs typeface="Bayon" pitchFamily="2" charset="0"/>
              </a:rPr>
              <a:t>Irlande</a:t>
            </a:r>
            <a:endParaRPr lang="en-US" sz="1200" dirty="0">
              <a:latin typeface="Lexend Deca" pitchFamily="2" charset="0"/>
              <a:ea typeface="Sawarabi Mincho" panose="02000600000000000000" pitchFamily="2" charset="-128"/>
              <a:cs typeface="Bayon" pitchFamily="2" charset="0"/>
            </a:endParaRPr>
          </a:p>
        </p:txBody>
      </p:sp>
    </p:spTree>
    <p:extLst>
      <p:ext uri="{BB962C8B-B14F-4D97-AF65-F5344CB8AC3E}">
        <p14:creationId xmlns:p14="http://schemas.microsoft.com/office/powerpoint/2010/main" val="270656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75FDD8E5-D407-F6C6-1F08-98D28941D2F0}"/>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1261" b="11261"/>
          <a:stretch/>
        </p:blipFill>
        <p:spPr>
          <a:xfrm>
            <a:off x="256553" y="1775561"/>
            <a:ext cx="6398297" cy="3305546"/>
          </a:xfrm>
        </p:spPr>
      </p:pic>
      <p:sp>
        <p:nvSpPr>
          <p:cNvPr id="5" name="TextBox 4"/>
          <p:cNvSpPr txBox="1"/>
          <p:nvPr/>
        </p:nvSpPr>
        <p:spPr>
          <a:xfrm>
            <a:off x="230795" y="911721"/>
            <a:ext cx="4027064" cy="76944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0" dirty="0" err="1">
                <a:solidFill>
                  <a:srgbClr val="242527"/>
                </a:solidFill>
                <a:latin typeface="Lexend Deca Medium" pitchFamily="2" charset="0"/>
                <a:ea typeface="Sawarabi Mincho" panose="02000600000000000000" pitchFamily="2" charset="-128"/>
                <a:cs typeface="Bayon" pitchFamily="2" charset="0"/>
              </a:rPr>
              <a:t>Contactez</a:t>
            </a:r>
            <a:r>
              <a:rPr lang="en-US" sz="5000" dirty="0">
                <a:solidFill>
                  <a:srgbClr val="242527"/>
                </a:solidFill>
                <a:latin typeface="Lexend Deca Medium" pitchFamily="2" charset="0"/>
                <a:ea typeface="Sawarabi Mincho" panose="02000600000000000000" pitchFamily="2" charset="-128"/>
                <a:cs typeface="Bayon" pitchFamily="2" charset="0"/>
              </a:rPr>
              <a:t>-nous</a:t>
            </a:r>
          </a:p>
        </p:txBody>
      </p:sp>
      <p:sp>
        <p:nvSpPr>
          <p:cNvPr id="48" name="TextBox 7"/>
          <p:cNvSpPr txBox="1"/>
          <p:nvPr/>
        </p:nvSpPr>
        <p:spPr>
          <a:xfrm>
            <a:off x="411892" y="6827993"/>
            <a:ext cx="944105" cy="36118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47" dirty="0">
                <a:latin typeface="Lexend Deca" pitchFamily="2" charset="0"/>
                <a:ea typeface="Sawarabi Mincho" panose="02000600000000000000" pitchFamily="2" charset="-128"/>
                <a:cs typeface="Bayon" pitchFamily="2" charset="0"/>
              </a:rPr>
              <a:t>Contact</a:t>
            </a:r>
          </a:p>
        </p:txBody>
      </p:sp>
      <p:grpSp>
        <p:nvGrpSpPr>
          <p:cNvPr id="56" name="Graphic 699">
            <a:extLst>
              <a:ext uri="{FF2B5EF4-FFF2-40B4-BE49-F238E27FC236}">
                <a16:creationId xmlns:a16="http://schemas.microsoft.com/office/drawing/2014/main" id="{9AC805B7-3D06-4BD3-B938-62FAB94E1FBE}"/>
              </a:ext>
            </a:extLst>
          </p:cNvPr>
          <p:cNvGrpSpPr/>
          <p:nvPr/>
        </p:nvGrpSpPr>
        <p:grpSpPr>
          <a:xfrm>
            <a:off x="568466" y="7627753"/>
            <a:ext cx="122983" cy="184398"/>
            <a:chOff x="1625487" y="602532"/>
            <a:chExt cx="358423" cy="537413"/>
          </a:xfrm>
          <a:solidFill>
            <a:schemeClr val="bg1"/>
          </a:solidFill>
        </p:grpSpPr>
        <p:sp>
          <p:nvSpPr>
            <p:cNvPr id="57" name="Freeform: Shape 1071">
              <a:extLst>
                <a:ext uri="{FF2B5EF4-FFF2-40B4-BE49-F238E27FC236}">
                  <a16:creationId xmlns:a16="http://schemas.microsoft.com/office/drawing/2014/main" id="{B7AE9A08-B375-4E8C-BE22-80A1EB62DE57}"/>
                </a:ext>
              </a:extLst>
            </p:cNvPr>
            <p:cNvSpPr/>
            <p:nvPr/>
          </p:nvSpPr>
          <p:spPr>
            <a:xfrm>
              <a:off x="1625487" y="602532"/>
              <a:ext cx="358423" cy="537413"/>
            </a:xfrm>
            <a:custGeom>
              <a:avLst/>
              <a:gdLst>
                <a:gd name="connsiteX0" fmla="*/ 263789 w 358423"/>
                <a:gd name="connsiteY0" fmla="*/ 537413 h 537413"/>
                <a:gd name="connsiteX1" fmla="*/ 221302 w 358423"/>
                <a:gd name="connsiteY1" fmla="*/ 527710 h 537413"/>
                <a:gd name="connsiteX2" fmla="*/ 10113 w 358423"/>
                <a:gd name="connsiteY2" fmla="*/ 84830 h 537413"/>
                <a:gd name="connsiteX3" fmla="*/ 65777 w 358423"/>
                <a:gd name="connsiteY3" fmla="*/ 17056 h 537413"/>
                <a:gd name="connsiteX4" fmla="*/ 93673 w 358423"/>
                <a:gd name="connsiteY4" fmla="*/ 3721 h 537413"/>
                <a:gd name="connsiteX5" fmla="*/ 109916 w 358423"/>
                <a:gd name="connsiteY5" fmla="*/ 0 h 537413"/>
                <a:gd name="connsiteX6" fmla="*/ 147400 w 358423"/>
                <a:gd name="connsiteY6" fmla="*/ 33725 h 537413"/>
                <a:gd name="connsiteX7" fmla="*/ 159440 w 358423"/>
                <a:gd name="connsiteY7" fmla="*/ 147117 h 537413"/>
                <a:gd name="connsiteX8" fmla="*/ 139120 w 358423"/>
                <a:gd name="connsiteY8" fmla="*/ 177260 h 537413"/>
                <a:gd name="connsiteX9" fmla="*/ 108303 w 358423"/>
                <a:gd name="connsiteY9" fmla="*/ 186112 h 537413"/>
                <a:gd name="connsiteX10" fmla="*/ 78382 w 358423"/>
                <a:gd name="connsiteY10" fmla="*/ 212033 h 537413"/>
                <a:gd name="connsiteX11" fmla="*/ 78789 w 358423"/>
                <a:gd name="connsiteY11" fmla="*/ 251670 h 537413"/>
                <a:gd name="connsiteX12" fmla="*/ 134891 w 358423"/>
                <a:gd name="connsiteY12" fmla="*/ 369316 h 537413"/>
                <a:gd name="connsiteX13" fmla="*/ 177512 w 358423"/>
                <a:gd name="connsiteY13" fmla="*/ 396157 h 537413"/>
                <a:gd name="connsiteX14" fmla="*/ 204392 w 358423"/>
                <a:gd name="connsiteY14" fmla="*/ 387642 h 537413"/>
                <a:gd name="connsiteX15" fmla="*/ 230706 w 358423"/>
                <a:gd name="connsiteY15" fmla="*/ 369278 h 537413"/>
                <a:gd name="connsiteX16" fmla="*/ 266901 w 358423"/>
                <a:gd name="connsiteY16" fmla="*/ 372497 h 537413"/>
                <a:gd name="connsiteX17" fmla="*/ 347406 w 358423"/>
                <a:gd name="connsiteY17" fmla="*/ 453187 h 537413"/>
                <a:gd name="connsiteX18" fmla="*/ 357871 w 358423"/>
                <a:gd name="connsiteY18" fmla="*/ 486239 h 537413"/>
                <a:gd name="connsiteX19" fmla="*/ 336916 w 358423"/>
                <a:gd name="connsiteY19" fmla="*/ 513836 h 537413"/>
                <a:gd name="connsiteX20" fmla="*/ 308982 w 358423"/>
                <a:gd name="connsiteY20" fmla="*/ 527101 h 537413"/>
                <a:gd name="connsiteX21" fmla="*/ 263789 w 358423"/>
                <a:gd name="connsiteY21" fmla="*/ 537413 h 537413"/>
                <a:gd name="connsiteX22" fmla="*/ 109916 w 358423"/>
                <a:gd name="connsiteY22" fmla="*/ 18840 h 537413"/>
                <a:gd name="connsiteX23" fmla="*/ 109916 w 358423"/>
                <a:gd name="connsiteY23" fmla="*/ 18840 h 537413"/>
                <a:gd name="connsiteX24" fmla="*/ 101807 w 358423"/>
                <a:gd name="connsiteY24" fmla="*/ 20720 h 537413"/>
                <a:gd name="connsiteX25" fmla="*/ 73912 w 358423"/>
                <a:gd name="connsiteY25" fmla="*/ 34055 h 537413"/>
                <a:gd name="connsiteX26" fmla="*/ 28478 w 358423"/>
                <a:gd name="connsiteY26" fmla="*/ 89046 h 537413"/>
                <a:gd name="connsiteX27" fmla="*/ 229582 w 358423"/>
                <a:gd name="connsiteY27" fmla="*/ 510781 h 537413"/>
                <a:gd name="connsiteX28" fmla="*/ 300886 w 358423"/>
                <a:gd name="connsiteY28" fmla="*/ 510102 h 537413"/>
                <a:gd name="connsiteX29" fmla="*/ 328820 w 358423"/>
                <a:gd name="connsiteY29" fmla="*/ 496830 h 537413"/>
                <a:gd name="connsiteX30" fmla="*/ 339310 w 358423"/>
                <a:gd name="connsiteY30" fmla="*/ 483013 h 537413"/>
                <a:gd name="connsiteX31" fmla="*/ 334084 w 358423"/>
                <a:gd name="connsiteY31" fmla="*/ 466509 h 537413"/>
                <a:gd name="connsiteX32" fmla="*/ 253560 w 358423"/>
                <a:gd name="connsiteY32" fmla="*/ 385801 h 537413"/>
                <a:gd name="connsiteX33" fmla="*/ 241501 w 358423"/>
                <a:gd name="connsiteY33" fmla="*/ 384715 h 537413"/>
                <a:gd name="connsiteX34" fmla="*/ 215193 w 358423"/>
                <a:gd name="connsiteY34" fmla="*/ 403098 h 537413"/>
                <a:gd name="connsiteX35" fmla="*/ 177512 w 358423"/>
                <a:gd name="connsiteY35" fmla="*/ 415004 h 537413"/>
                <a:gd name="connsiteX36" fmla="*/ 117892 w 358423"/>
                <a:gd name="connsiteY36" fmla="*/ 377412 h 537413"/>
                <a:gd name="connsiteX37" fmla="*/ 61783 w 358423"/>
                <a:gd name="connsiteY37" fmla="*/ 259772 h 537413"/>
                <a:gd name="connsiteX38" fmla="*/ 61193 w 358423"/>
                <a:gd name="connsiteY38" fmla="*/ 204292 h 537413"/>
                <a:gd name="connsiteX39" fmla="*/ 103109 w 358423"/>
                <a:gd name="connsiteY39" fmla="*/ 168002 h 537413"/>
                <a:gd name="connsiteX40" fmla="*/ 133932 w 358423"/>
                <a:gd name="connsiteY40" fmla="*/ 159150 h 537413"/>
                <a:gd name="connsiteX41" fmla="*/ 140701 w 358423"/>
                <a:gd name="connsiteY41" fmla="*/ 149104 h 537413"/>
                <a:gd name="connsiteX42" fmla="*/ 128668 w 358423"/>
                <a:gd name="connsiteY42" fmla="*/ 35719 h 537413"/>
                <a:gd name="connsiteX43" fmla="*/ 109916 w 358423"/>
                <a:gd name="connsiteY43" fmla="*/ 18840 h 53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8423" h="537413">
                  <a:moveTo>
                    <a:pt x="263789" y="537413"/>
                  </a:moveTo>
                  <a:cubicBezTo>
                    <a:pt x="248734" y="537413"/>
                    <a:pt x="234440" y="534149"/>
                    <a:pt x="221302" y="527710"/>
                  </a:cubicBezTo>
                  <a:cubicBezTo>
                    <a:pt x="55859" y="446583"/>
                    <a:pt x="-30978" y="264465"/>
                    <a:pt x="10113" y="84830"/>
                  </a:cubicBezTo>
                  <a:cubicBezTo>
                    <a:pt x="16749" y="55905"/>
                    <a:pt x="37545" y="30563"/>
                    <a:pt x="65777" y="17056"/>
                  </a:cubicBezTo>
                  <a:lnTo>
                    <a:pt x="93673" y="3721"/>
                  </a:lnTo>
                  <a:cubicBezTo>
                    <a:pt x="98823" y="1251"/>
                    <a:pt x="104290" y="0"/>
                    <a:pt x="109916" y="0"/>
                  </a:cubicBezTo>
                  <a:cubicBezTo>
                    <a:pt x="129258" y="0"/>
                    <a:pt x="145362" y="14497"/>
                    <a:pt x="147400" y="33725"/>
                  </a:cubicBezTo>
                  <a:lnTo>
                    <a:pt x="159440" y="147117"/>
                  </a:lnTo>
                  <a:cubicBezTo>
                    <a:pt x="160869" y="160788"/>
                    <a:pt x="152334" y="173469"/>
                    <a:pt x="139120" y="177260"/>
                  </a:cubicBezTo>
                  <a:lnTo>
                    <a:pt x="108303" y="186112"/>
                  </a:lnTo>
                  <a:cubicBezTo>
                    <a:pt x="94975" y="189935"/>
                    <a:pt x="84065" y="199396"/>
                    <a:pt x="78382" y="212033"/>
                  </a:cubicBezTo>
                  <a:cubicBezTo>
                    <a:pt x="72674" y="224701"/>
                    <a:pt x="72820" y="239141"/>
                    <a:pt x="78789" y="251670"/>
                  </a:cubicBezTo>
                  <a:lnTo>
                    <a:pt x="134891" y="369316"/>
                  </a:lnTo>
                  <a:cubicBezTo>
                    <a:pt x="142784" y="385871"/>
                    <a:pt x="159122" y="396157"/>
                    <a:pt x="177512" y="396157"/>
                  </a:cubicBezTo>
                  <a:cubicBezTo>
                    <a:pt x="187151" y="396157"/>
                    <a:pt x="196441" y="393217"/>
                    <a:pt x="204392" y="387642"/>
                  </a:cubicBezTo>
                  <a:lnTo>
                    <a:pt x="230706" y="369278"/>
                  </a:lnTo>
                  <a:cubicBezTo>
                    <a:pt x="241615" y="361601"/>
                    <a:pt x="257439" y="363004"/>
                    <a:pt x="266901" y="372497"/>
                  </a:cubicBezTo>
                  <a:lnTo>
                    <a:pt x="347406" y="453187"/>
                  </a:lnTo>
                  <a:cubicBezTo>
                    <a:pt x="356055" y="461836"/>
                    <a:pt x="359960" y="474180"/>
                    <a:pt x="357871" y="486239"/>
                  </a:cubicBezTo>
                  <a:cubicBezTo>
                    <a:pt x="355795" y="498272"/>
                    <a:pt x="347959" y="508597"/>
                    <a:pt x="336916" y="513836"/>
                  </a:cubicBezTo>
                  <a:lnTo>
                    <a:pt x="308982" y="527101"/>
                  </a:lnTo>
                  <a:cubicBezTo>
                    <a:pt x="294797" y="533857"/>
                    <a:pt x="279156" y="537413"/>
                    <a:pt x="263789" y="537413"/>
                  </a:cubicBezTo>
                  <a:close/>
                  <a:moveTo>
                    <a:pt x="109916" y="18840"/>
                  </a:moveTo>
                  <a:lnTo>
                    <a:pt x="109916" y="18840"/>
                  </a:lnTo>
                  <a:cubicBezTo>
                    <a:pt x="107141" y="18840"/>
                    <a:pt x="104398" y="19469"/>
                    <a:pt x="101807" y="20720"/>
                  </a:cubicBezTo>
                  <a:lnTo>
                    <a:pt x="73912" y="34055"/>
                  </a:lnTo>
                  <a:cubicBezTo>
                    <a:pt x="50836" y="45104"/>
                    <a:pt x="33850" y="65659"/>
                    <a:pt x="28478" y="89046"/>
                  </a:cubicBezTo>
                  <a:cubicBezTo>
                    <a:pt x="-10664" y="260102"/>
                    <a:pt x="72051" y="433534"/>
                    <a:pt x="229582" y="510781"/>
                  </a:cubicBezTo>
                  <a:cubicBezTo>
                    <a:pt x="251058" y="521329"/>
                    <a:pt x="277975" y="520973"/>
                    <a:pt x="300886" y="510102"/>
                  </a:cubicBezTo>
                  <a:lnTo>
                    <a:pt x="328820" y="496830"/>
                  </a:lnTo>
                  <a:cubicBezTo>
                    <a:pt x="334433" y="494170"/>
                    <a:pt x="338262" y="489121"/>
                    <a:pt x="339310" y="483013"/>
                  </a:cubicBezTo>
                  <a:cubicBezTo>
                    <a:pt x="340377" y="476904"/>
                    <a:pt x="338465" y="470891"/>
                    <a:pt x="334084" y="466509"/>
                  </a:cubicBezTo>
                  <a:lnTo>
                    <a:pt x="253560" y="385801"/>
                  </a:lnTo>
                  <a:cubicBezTo>
                    <a:pt x="250410" y="382619"/>
                    <a:pt x="245152" y="382175"/>
                    <a:pt x="241501" y="384715"/>
                  </a:cubicBezTo>
                  <a:lnTo>
                    <a:pt x="215193" y="403098"/>
                  </a:lnTo>
                  <a:cubicBezTo>
                    <a:pt x="204061" y="410883"/>
                    <a:pt x="191031" y="415004"/>
                    <a:pt x="177512" y="415004"/>
                  </a:cubicBezTo>
                  <a:cubicBezTo>
                    <a:pt x="151782" y="415004"/>
                    <a:pt x="128922" y="400596"/>
                    <a:pt x="117892" y="377412"/>
                  </a:cubicBezTo>
                  <a:lnTo>
                    <a:pt x="61783" y="259772"/>
                  </a:lnTo>
                  <a:cubicBezTo>
                    <a:pt x="53427" y="242233"/>
                    <a:pt x="53204" y="222015"/>
                    <a:pt x="61193" y="204292"/>
                  </a:cubicBezTo>
                  <a:cubicBezTo>
                    <a:pt x="69175" y="186588"/>
                    <a:pt x="84453" y="173361"/>
                    <a:pt x="103109" y="168002"/>
                  </a:cubicBezTo>
                  <a:lnTo>
                    <a:pt x="133932" y="159150"/>
                  </a:lnTo>
                  <a:cubicBezTo>
                    <a:pt x="138333" y="157886"/>
                    <a:pt x="141184" y="153651"/>
                    <a:pt x="140701" y="149104"/>
                  </a:cubicBezTo>
                  <a:lnTo>
                    <a:pt x="128668" y="35719"/>
                  </a:lnTo>
                  <a:cubicBezTo>
                    <a:pt x="127639" y="26092"/>
                    <a:pt x="119581" y="18840"/>
                    <a:pt x="109916" y="18840"/>
                  </a:cubicBezTo>
                  <a:close/>
                </a:path>
              </a:pathLst>
            </a:custGeom>
            <a:grpFill/>
            <a:ln w="6350" cap="flat">
              <a:noFill/>
              <a:prstDash val="solid"/>
              <a:miter/>
            </a:ln>
          </p:spPr>
          <p:txBody>
            <a:bodyPr rtlCol="0" anchor="ctr"/>
            <a:lstStyle/>
            <a:p>
              <a:endParaRPr lang="en-US" sz="2113"/>
            </a:p>
          </p:txBody>
        </p:sp>
        <p:sp>
          <p:nvSpPr>
            <p:cNvPr id="58" name="Freeform: Shape 1072">
              <a:extLst>
                <a:ext uri="{FF2B5EF4-FFF2-40B4-BE49-F238E27FC236}">
                  <a16:creationId xmlns:a16="http://schemas.microsoft.com/office/drawing/2014/main" id="{0A05EC67-8465-4BC7-81FF-5322A297BB6C}"/>
                </a:ext>
              </a:extLst>
            </p:cNvPr>
            <p:cNvSpPr/>
            <p:nvPr/>
          </p:nvSpPr>
          <p:spPr>
            <a:xfrm>
              <a:off x="1714528" y="675886"/>
              <a:ext cx="27926" cy="104439"/>
            </a:xfrm>
            <a:custGeom>
              <a:avLst/>
              <a:gdLst>
                <a:gd name="connsiteX0" fmla="*/ 18488 w 27926"/>
                <a:gd name="connsiteY0" fmla="*/ 104439 h 104439"/>
                <a:gd name="connsiteX1" fmla="*/ 9141 w 27926"/>
                <a:gd name="connsiteY1" fmla="*/ 96007 h 104439"/>
                <a:gd name="connsiteX2" fmla="*/ 54 w 27926"/>
                <a:gd name="connsiteY2" fmla="*/ 10421 h 104439"/>
                <a:gd name="connsiteX3" fmla="*/ 8423 w 27926"/>
                <a:gd name="connsiteY3" fmla="*/ 64 h 104439"/>
                <a:gd name="connsiteX4" fmla="*/ 18787 w 27926"/>
                <a:gd name="connsiteY4" fmla="*/ 8434 h 104439"/>
                <a:gd name="connsiteX5" fmla="*/ 27873 w 27926"/>
                <a:gd name="connsiteY5" fmla="*/ 94019 h 104439"/>
                <a:gd name="connsiteX6" fmla="*/ 19498 w 27926"/>
                <a:gd name="connsiteY6" fmla="*/ 104382 h 104439"/>
                <a:gd name="connsiteX7" fmla="*/ 18488 w 27926"/>
                <a:gd name="connsiteY7" fmla="*/ 104439 h 10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26" h="104439">
                  <a:moveTo>
                    <a:pt x="18488" y="104439"/>
                  </a:moveTo>
                  <a:cubicBezTo>
                    <a:pt x="13738" y="104439"/>
                    <a:pt x="9655" y="100845"/>
                    <a:pt x="9141" y="96007"/>
                  </a:cubicBezTo>
                  <a:lnTo>
                    <a:pt x="54" y="10421"/>
                  </a:lnTo>
                  <a:cubicBezTo>
                    <a:pt x="-499" y="5252"/>
                    <a:pt x="3254" y="617"/>
                    <a:pt x="8423" y="64"/>
                  </a:cubicBezTo>
                  <a:cubicBezTo>
                    <a:pt x="13522" y="-545"/>
                    <a:pt x="18234" y="3239"/>
                    <a:pt x="18787" y="8434"/>
                  </a:cubicBezTo>
                  <a:lnTo>
                    <a:pt x="27873" y="94019"/>
                  </a:lnTo>
                  <a:cubicBezTo>
                    <a:pt x="28419" y="99194"/>
                    <a:pt x="24667" y="103830"/>
                    <a:pt x="19498" y="104382"/>
                  </a:cubicBezTo>
                  <a:cubicBezTo>
                    <a:pt x="19168" y="104420"/>
                    <a:pt x="18818" y="104439"/>
                    <a:pt x="18488" y="104439"/>
                  </a:cubicBezTo>
                  <a:close/>
                </a:path>
              </a:pathLst>
            </a:custGeom>
            <a:grpFill/>
            <a:ln w="6350" cap="flat">
              <a:noFill/>
              <a:prstDash val="solid"/>
              <a:miter/>
            </a:ln>
          </p:spPr>
          <p:txBody>
            <a:bodyPr rtlCol="0" anchor="ctr"/>
            <a:lstStyle/>
            <a:p>
              <a:endParaRPr lang="en-US" sz="2113"/>
            </a:p>
          </p:txBody>
        </p:sp>
        <p:sp>
          <p:nvSpPr>
            <p:cNvPr id="59" name="Freeform: Shape 1073">
              <a:extLst>
                <a:ext uri="{FF2B5EF4-FFF2-40B4-BE49-F238E27FC236}">
                  <a16:creationId xmlns:a16="http://schemas.microsoft.com/office/drawing/2014/main" id="{1C383438-24F9-4A6C-A587-A8745CB3EF9D}"/>
                </a:ext>
              </a:extLst>
            </p:cNvPr>
            <p:cNvSpPr/>
            <p:nvPr/>
          </p:nvSpPr>
          <p:spPr>
            <a:xfrm>
              <a:off x="1833778" y="992530"/>
              <a:ext cx="35496" cy="35534"/>
            </a:xfrm>
            <a:custGeom>
              <a:avLst/>
              <a:gdLst>
                <a:gd name="connsiteX0" fmla="*/ 26079 w 35496"/>
                <a:gd name="connsiteY0" fmla="*/ 35535 h 35534"/>
                <a:gd name="connsiteX1" fmla="*/ 19418 w 35496"/>
                <a:gd name="connsiteY1" fmla="*/ 32772 h 35534"/>
                <a:gd name="connsiteX2" fmla="*/ 2762 w 35496"/>
                <a:gd name="connsiteY2" fmla="*/ 16085 h 35534"/>
                <a:gd name="connsiteX3" fmla="*/ 2762 w 35496"/>
                <a:gd name="connsiteY3" fmla="*/ 2762 h 35534"/>
                <a:gd name="connsiteX4" fmla="*/ 16084 w 35496"/>
                <a:gd name="connsiteY4" fmla="*/ 2762 h 35534"/>
                <a:gd name="connsiteX5" fmla="*/ 32734 w 35496"/>
                <a:gd name="connsiteY5" fmla="*/ 19450 h 35534"/>
                <a:gd name="connsiteX6" fmla="*/ 32734 w 35496"/>
                <a:gd name="connsiteY6" fmla="*/ 32772 h 35534"/>
                <a:gd name="connsiteX7" fmla="*/ 26079 w 35496"/>
                <a:gd name="connsiteY7" fmla="*/ 35535 h 3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96" h="35534">
                  <a:moveTo>
                    <a:pt x="26079" y="35535"/>
                  </a:moveTo>
                  <a:cubicBezTo>
                    <a:pt x="23666" y="35535"/>
                    <a:pt x="21254" y="34614"/>
                    <a:pt x="19418" y="32772"/>
                  </a:cubicBezTo>
                  <a:lnTo>
                    <a:pt x="2762" y="16085"/>
                  </a:lnTo>
                  <a:cubicBezTo>
                    <a:pt x="-921" y="12383"/>
                    <a:pt x="-921" y="6420"/>
                    <a:pt x="2762" y="2762"/>
                  </a:cubicBezTo>
                  <a:cubicBezTo>
                    <a:pt x="6439" y="-921"/>
                    <a:pt x="12402" y="-921"/>
                    <a:pt x="16084" y="2762"/>
                  </a:cubicBezTo>
                  <a:lnTo>
                    <a:pt x="32734" y="19450"/>
                  </a:lnTo>
                  <a:cubicBezTo>
                    <a:pt x="36417" y="23152"/>
                    <a:pt x="36417" y="29115"/>
                    <a:pt x="32734" y="32772"/>
                  </a:cubicBezTo>
                  <a:cubicBezTo>
                    <a:pt x="30893" y="34614"/>
                    <a:pt x="28486" y="35535"/>
                    <a:pt x="26079" y="35535"/>
                  </a:cubicBezTo>
                  <a:close/>
                </a:path>
              </a:pathLst>
            </a:custGeom>
            <a:grpFill/>
            <a:ln w="6350" cap="flat">
              <a:noFill/>
              <a:prstDash val="solid"/>
              <a:miter/>
            </a:ln>
          </p:spPr>
          <p:txBody>
            <a:bodyPr rtlCol="0" anchor="ctr"/>
            <a:lstStyle/>
            <a:p>
              <a:endParaRPr lang="en-US" sz="2113"/>
            </a:p>
          </p:txBody>
        </p:sp>
        <p:sp>
          <p:nvSpPr>
            <p:cNvPr id="60" name="Freeform: Shape 1074">
              <a:extLst>
                <a:ext uri="{FF2B5EF4-FFF2-40B4-BE49-F238E27FC236}">
                  <a16:creationId xmlns:a16="http://schemas.microsoft.com/office/drawing/2014/main" id="{8C5F667A-D4AF-4DE6-8349-72EBD00CBA14}"/>
                </a:ext>
              </a:extLst>
            </p:cNvPr>
            <p:cNvSpPr/>
            <p:nvPr/>
          </p:nvSpPr>
          <p:spPr>
            <a:xfrm>
              <a:off x="1707626" y="610875"/>
              <a:ext cx="22402" cy="52369"/>
            </a:xfrm>
            <a:custGeom>
              <a:avLst/>
              <a:gdLst>
                <a:gd name="connsiteX0" fmla="*/ 12964 w 22402"/>
                <a:gd name="connsiteY0" fmla="*/ 52369 h 52369"/>
                <a:gd name="connsiteX1" fmla="*/ 3616 w 22402"/>
                <a:gd name="connsiteY1" fmla="*/ 43943 h 52369"/>
                <a:gd name="connsiteX2" fmla="*/ 54 w 22402"/>
                <a:gd name="connsiteY2" fmla="*/ 10421 h 52369"/>
                <a:gd name="connsiteX3" fmla="*/ 8423 w 22402"/>
                <a:gd name="connsiteY3" fmla="*/ 64 h 52369"/>
                <a:gd name="connsiteX4" fmla="*/ 18787 w 22402"/>
                <a:gd name="connsiteY4" fmla="*/ 8434 h 52369"/>
                <a:gd name="connsiteX5" fmla="*/ 22349 w 22402"/>
                <a:gd name="connsiteY5" fmla="*/ 41955 h 52369"/>
                <a:gd name="connsiteX6" fmla="*/ 13973 w 22402"/>
                <a:gd name="connsiteY6" fmla="*/ 52319 h 52369"/>
                <a:gd name="connsiteX7" fmla="*/ 12964 w 22402"/>
                <a:gd name="connsiteY7" fmla="*/ 52369 h 5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2" h="52369">
                  <a:moveTo>
                    <a:pt x="12964" y="52369"/>
                  </a:moveTo>
                  <a:cubicBezTo>
                    <a:pt x="8220" y="52369"/>
                    <a:pt x="4131" y="48782"/>
                    <a:pt x="3616" y="43943"/>
                  </a:cubicBezTo>
                  <a:lnTo>
                    <a:pt x="54" y="10421"/>
                  </a:lnTo>
                  <a:cubicBezTo>
                    <a:pt x="-499" y="5252"/>
                    <a:pt x="3254" y="617"/>
                    <a:pt x="8423" y="64"/>
                  </a:cubicBezTo>
                  <a:cubicBezTo>
                    <a:pt x="13529" y="-545"/>
                    <a:pt x="18240" y="3246"/>
                    <a:pt x="18787" y="8434"/>
                  </a:cubicBezTo>
                  <a:lnTo>
                    <a:pt x="22349" y="41955"/>
                  </a:lnTo>
                  <a:cubicBezTo>
                    <a:pt x="22901" y="47124"/>
                    <a:pt x="19142" y="51766"/>
                    <a:pt x="13973" y="52319"/>
                  </a:cubicBezTo>
                  <a:cubicBezTo>
                    <a:pt x="13643" y="52357"/>
                    <a:pt x="13294" y="52369"/>
                    <a:pt x="12964" y="52369"/>
                  </a:cubicBezTo>
                  <a:close/>
                </a:path>
              </a:pathLst>
            </a:custGeom>
            <a:grpFill/>
            <a:ln w="6350" cap="flat">
              <a:noFill/>
              <a:prstDash val="solid"/>
              <a:miter/>
            </a:ln>
          </p:spPr>
          <p:txBody>
            <a:bodyPr rtlCol="0" anchor="ctr"/>
            <a:lstStyle/>
            <a:p>
              <a:endParaRPr lang="en-US" sz="2113"/>
            </a:p>
          </p:txBody>
        </p:sp>
        <p:sp>
          <p:nvSpPr>
            <p:cNvPr id="61" name="Freeform: Shape 1075">
              <a:extLst>
                <a:ext uri="{FF2B5EF4-FFF2-40B4-BE49-F238E27FC236}">
                  <a16:creationId xmlns:a16="http://schemas.microsoft.com/office/drawing/2014/main" id="{A218439D-C0A5-4769-B9B8-C3D8B6BFF0DE}"/>
                </a:ext>
              </a:extLst>
            </p:cNvPr>
            <p:cNvSpPr/>
            <p:nvPr/>
          </p:nvSpPr>
          <p:spPr>
            <a:xfrm>
              <a:off x="1869421" y="1028253"/>
              <a:ext cx="90190" cy="90349"/>
            </a:xfrm>
            <a:custGeom>
              <a:avLst/>
              <a:gdLst>
                <a:gd name="connsiteX0" fmla="*/ 80772 w 90190"/>
                <a:gd name="connsiteY0" fmla="*/ 90349 h 90349"/>
                <a:gd name="connsiteX1" fmla="*/ 74111 w 90190"/>
                <a:gd name="connsiteY1" fmla="*/ 87587 h 90349"/>
                <a:gd name="connsiteX2" fmla="*/ 2762 w 90190"/>
                <a:gd name="connsiteY2" fmla="*/ 16080 h 90349"/>
                <a:gd name="connsiteX3" fmla="*/ 2762 w 90190"/>
                <a:gd name="connsiteY3" fmla="*/ 2757 h 90349"/>
                <a:gd name="connsiteX4" fmla="*/ 16084 w 90190"/>
                <a:gd name="connsiteY4" fmla="*/ 2757 h 90349"/>
                <a:gd name="connsiteX5" fmla="*/ 87433 w 90190"/>
                <a:gd name="connsiteY5" fmla="*/ 74265 h 90349"/>
                <a:gd name="connsiteX6" fmla="*/ 87433 w 90190"/>
                <a:gd name="connsiteY6" fmla="*/ 87587 h 90349"/>
                <a:gd name="connsiteX7" fmla="*/ 80772 w 90190"/>
                <a:gd name="connsiteY7" fmla="*/ 90349 h 9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90" h="90349">
                  <a:moveTo>
                    <a:pt x="80772" y="90349"/>
                  </a:moveTo>
                  <a:cubicBezTo>
                    <a:pt x="78365" y="90349"/>
                    <a:pt x="75946" y="89435"/>
                    <a:pt x="74111" y="87587"/>
                  </a:cubicBezTo>
                  <a:lnTo>
                    <a:pt x="2762" y="16080"/>
                  </a:lnTo>
                  <a:cubicBezTo>
                    <a:pt x="-921" y="12384"/>
                    <a:pt x="-921" y="6415"/>
                    <a:pt x="2762" y="2757"/>
                  </a:cubicBezTo>
                  <a:cubicBezTo>
                    <a:pt x="6445" y="-919"/>
                    <a:pt x="12402" y="-919"/>
                    <a:pt x="16084" y="2757"/>
                  </a:cubicBezTo>
                  <a:lnTo>
                    <a:pt x="87433" y="74265"/>
                  </a:lnTo>
                  <a:cubicBezTo>
                    <a:pt x="91110" y="77973"/>
                    <a:pt x="91110" y="83930"/>
                    <a:pt x="87433" y="87587"/>
                  </a:cubicBezTo>
                  <a:cubicBezTo>
                    <a:pt x="85592" y="89435"/>
                    <a:pt x="83179" y="90349"/>
                    <a:pt x="80772" y="90349"/>
                  </a:cubicBezTo>
                  <a:close/>
                </a:path>
              </a:pathLst>
            </a:custGeom>
            <a:grpFill/>
            <a:ln w="6350" cap="flat">
              <a:noFill/>
              <a:prstDash val="solid"/>
              <a:miter/>
            </a:ln>
          </p:spPr>
          <p:txBody>
            <a:bodyPr rtlCol="0" anchor="ctr"/>
            <a:lstStyle/>
            <a:p>
              <a:endParaRPr lang="en-US" sz="2113"/>
            </a:p>
          </p:txBody>
        </p:sp>
      </p:grpSp>
      <p:sp>
        <p:nvSpPr>
          <p:cNvPr id="72" name="Oval 71"/>
          <p:cNvSpPr/>
          <p:nvPr/>
        </p:nvSpPr>
        <p:spPr>
          <a:xfrm>
            <a:off x="4638224" y="1295226"/>
            <a:ext cx="987298" cy="987298"/>
          </a:xfrm>
          <a:prstGeom prst="ellipse">
            <a:avLst/>
          </a:prstGeom>
          <a:solidFill>
            <a:srgbClr val="6F81FF"/>
          </a:solidFill>
          <a:ln w="25400">
            <a:solidFill>
              <a:srgbClr val="DAE9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82" name="Rectangle 81">
            <a:extLst>
              <a:ext uri="{FF2B5EF4-FFF2-40B4-BE49-F238E27FC236}">
                <a16:creationId xmlns:a16="http://schemas.microsoft.com/office/drawing/2014/main" id="{AC62BD0C-4658-2E41-8C21-DADEAE35C1C4}"/>
              </a:ext>
            </a:extLst>
          </p:cNvPr>
          <p:cNvSpPr/>
          <p:nvPr/>
        </p:nvSpPr>
        <p:spPr>
          <a:xfrm>
            <a:off x="434248" y="5319084"/>
            <a:ext cx="6167199" cy="719877"/>
          </a:xfrm>
          <a:prstGeom prst="rect">
            <a:avLst/>
          </a:prstGeom>
        </p:spPr>
        <p:txBody>
          <a:bodyPr wrap="square" lIns="0" tIns="0" rIns="0" bIns="0">
            <a:spAutoFit/>
          </a:bodyPr>
          <a:lstStyle/>
          <a:p>
            <a:pPr>
              <a:lnSpc>
                <a:spcPct val="150000"/>
              </a:lnSpc>
            </a:pPr>
            <a:r>
              <a:rPr lang="en-ID" sz="1644" dirty="0">
                <a:latin typeface="Quicksand Light" pitchFamily="2" charset="0"/>
                <a:ea typeface="Inter" panose="020B0502030000000004" pitchFamily="34" charset="0"/>
                <a:cs typeface="Poppins Light" panose="00000400000000000000" pitchFamily="2" charset="0"/>
              </a:rPr>
              <a:t>Notre </a:t>
            </a:r>
            <a:r>
              <a:rPr lang="en-ID" sz="1644" dirty="0" err="1">
                <a:latin typeface="Quicksand Light" pitchFamily="2" charset="0"/>
                <a:ea typeface="Inter" panose="020B0502030000000004" pitchFamily="34" charset="0"/>
                <a:cs typeface="Poppins Light" panose="00000400000000000000" pitchFamily="2" charset="0"/>
              </a:rPr>
              <a:t>équipe</a:t>
            </a:r>
            <a:r>
              <a:rPr lang="en-ID" sz="1644" dirty="0">
                <a:latin typeface="Quicksand Light" pitchFamily="2" charset="0"/>
                <a:ea typeface="Inter" panose="020B0502030000000004" pitchFamily="34" charset="0"/>
                <a:cs typeface="Poppins Light" panose="00000400000000000000" pitchFamily="2" charset="0"/>
              </a:rPr>
              <a:t> </a:t>
            </a:r>
            <a:r>
              <a:rPr lang="en-ID" sz="1644" dirty="0" err="1">
                <a:latin typeface="Quicksand Light" pitchFamily="2" charset="0"/>
                <a:ea typeface="Inter" panose="020B0502030000000004" pitchFamily="34" charset="0"/>
                <a:cs typeface="Poppins Light" panose="00000400000000000000" pitchFamily="2" charset="0"/>
              </a:rPr>
              <a:t>est</a:t>
            </a:r>
            <a:r>
              <a:rPr lang="en-ID" sz="1644" dirty="0">
                <a:latin typeface="Quicksand Light" pitchFamily="2" charset="0"/>
                <a:ea typeface="Inter" panose="020B0502030000000004" pitchFamily="34" charset="0"/>
                <a:cs typeface="Poppins Light" panose="00000400000000000000" pitchFamily="2" charset="0"/>
              </a:rPr>
              <a:t> à </a:t>
            </a:r>
            <a:r>
              <a:rPr lang="en-ID" sz="1644" dirty="0" err="1">
                <a:latin typeface="Quicksand Light" pitchFamily="2" charset="0"/>
                <a:ea typeface="Inter" panose="020B0502030000000004" pitchFamily="34" charset="0"/>
                <a:cs typeface="Poppins Light" panose="00000400000000000000" pitchFamily="2" charset="0"/>
              </a:rPr>
              <a:t>votre</a:t>
            </a:r>
            <a:r>
              <a:rPr lang="en-ID" sz="1644" dirty="0">
                <a:latin typeface="Quicksand Light" pitchFamily="2" charset="0"/>
                <a:ea typeface="Inter" panose="020B0502030000000004" pitchFamily="34" charset="0"/>
                <a:cs typeface="Poppins Light" panose="00000400000000000000" pitchFamily="2" charset="0"/>
              </a:rPr>
              <a:t> </a:t>
            </a:r>
            <a:r>
              <a:rPr lang="en-ID" sz="1644" dirty="0" err="1">
                <a:latin typeface="Quicksand Light" pitchFamily="2" charset="0"/>
                <a:ea typeface="Inter" panose="020B0502030000000004" pitchFamily="34" charset="0"/>
                <a:cs typeface="Poppins Light" panose="00000400000000000000" pitchFamily="2" charset="0"/>
              </a:rPr>
              <a:t>écoute</a:t>
            </a:r>
            <a:r>
              <a:rPr lang="en-ID" sz="1644" dirty="0">
                <a:latin typeface="Quicksand Light" pitchFamily="2" charset="0"/>
                <a:ea typeface="Inter" panose="020B0502030000000004" pitchFamily="34" charset="0"/>
                <a:cs typeface="Poppins Light" panose="00000400000000000000" pitchFamily="2" charset="0"/>
              </a:rPr>
              <a:t> pour </a:t>
            </a:r>
            <a:r>
              <a:rPr lang="en-ID" sz="1644" dirty="0" err="1">
                <a:latin typeface="Quicksand Light" pitchFamily="2" charset="0"/>
                <a:ea typeface="Inter" panose="020B0502030000000004" pitchFamily="34" charset="0"/>
                <a:cs typeface="Poppins Light" panose="00000400000000000000" pitchFamily="2" charset="0"/>
              </a:rPr>
              <a:t>toute</a:t>
            </a:r>
            <a:r>
              <a:rPr lang="en-ID" sz="1644" dirty="0">
                <a:latin typeface="Quicksand Light" pitchFamily="2" charset="0"/>
                <a:ea typeface="Inter" panose="020B0502030000000004" pitchFamily="34" charset="0"/>
                <a:cs typeface="Poppins Light" panose="00000400000000000000" pitchFamily="2" charset="0"/>
              </a:rPr>
              <a:t> </a:t>
            </a:r>
            <a:r>
              <a:rPr lang="en-ID" sz="1644" dirty="0" err="1">
                <a:latin typeface="Quicksand Light" pitchFamily="2" charset="0"/>
                <a:ea typeface="Inter" panose="020B0502030000000004" pitchFamily="34" charset="0"/>
                <a:cs typeface="Poppins Light" panose="00000400000000000000" pitchFamily="2" charset="0"/>
              </a:rPr>
              <a:t>demande</a:t>
            </a:r>
            <a:r>
              <a:rPr lang="en-ID" sz="1644" dirty="0">
                <a:latin typeface="Quicksand Light" pitchFamily="2" charset="0"/>
                <a:ea typeface="Inter" panose="020B0502030000000004" pitchFamily="34" charset="0"/>
                <a:cs typeface="Poppins Light" panose="00000400000000000000" pitchFamily="2" charset="0"/>
              </a:rPr>
              <a:t> et </a:t>
            </a:r>
            <a:r>
              <a:rPr lang="en-ID" sz="1644" dirty="0" err="1">
                <a:latin typeface="Quicksand Light" pitchFamily="2" charset="0"/>
                <a:ea typeface="Inter" panose="020B0502030000000004" pitchFamily="34" charset="0"/>
                <a:cs typeface="Poppins Light" panose="00000400000000000000" pitchFamily="2" charset="0"/>
              </a:rPr>
              <a:t>complément</a:t>
            </a:r>
            <a:r>
              <a:rPr lang="en-ID" sz="1644" dirty="0">
                <a:latin typeface="Quicksand Light" pitchFamily="2" charset="0"/>
                <a:ea typeface="Inter" panose="020B0502030000000004" pitchFamily="34" charset="0"/>
                <a:cs typeface="Poppins Light" panose="00000400000000000000" pitchFamily="2" charset="0"/>
              </a:rPr>
              <a:t> </a:t>
            </a:r>
            <a:r>
              <a:rPr lang="en-ID" sz="1644" dirty="0" err="1">
                <a:latin typeface="Quicksand Light" pitchFamily="2" charset="0"/>
                <a:ea typeface="Inter" panose="020B0502030000000004" pitchFamily="34" charset="0"/>
                <a:cs typeface="Poppins Light" panose="00000400000000000000" pitchFamily="2" charset="0"/>
              </a:rPr>
              <a:t>d’informations</a:t>
            </a:r>
            <a:r>
              <a:rPr lang="en-ID" sz="1644" dirty="0">
                <a:latin typeface="Quicksand Light" pitchFamily="2" charset="0"/>
                <a:ea typeface="Inter" panose="020B0502030000000004" pitchFamily="34" charset="0"/>
                <a:cs typeface="Poppins Light" panose="00000400000000000000" pitchFamily="2" charset="0"/>
              </a:rPr>
              <a:t>.</a:t>
            </a:r>
          </a:p>
        </p:txBody>
      </p:sp>
      <p:grpSp>
        <p:nvGrpSpPr>
          <p:cNvPr id="104" name="Group 103">
            <a:extLst>
              <a:ext uri="{FF2B5EF4-FFF2-40B4-BE49-F238E27FC236}">
                <a16:creationId xmlns:a16="http://schemas.microsoft.com/office/drawing/2014/main" id="{2EA87D9D-0F02-45E1-BEBF-B12481555B11}"/>
              </a:ext>
            </a:extLst>
          </p:cNvPr>
          <p:cNvGrpSpPr/>
          <p:nvPr/>
        </p:nvGrpSpPr>
        <p:grpSpPr>
          <a:xfrm>
            <a:off x="4924554" y="1556557"/>
            <a:ext cx="414574" cy="453358"/>
            <a:chOff x="1524001" y="7938"/>
            <a:chExt cx="492125" cy="538163"/>
          </a:xfrm>
          <a:solidFill>
            <a:schemeClr val="bg1"/>
          </a:solidFill>
        </p:grpSpPr>
        <p:sp>
          <p:nvSpPr>
            <p:cNvPr id="105" name="Freeform 5">
              <a:extLst>
                <a:ext uri="{FF2B5EF4-FFF2-40B4-BE49-F238E27FC236}">
                  <a16:creationId xmlns:a16="http://schemas.microsoft.com/office/drawing/2014/main" id="{BB79399D-35A1-49F1-9E8A-57F4BA46C59E}"/>
                </a:ext>
              </a:extLst>
            </p:cNvPr>
            <p:cNvSpPr>
              <a:spLocks noEditPoints="1"/>
            </p:cNvSpPr>
            <p:nvPr/>
          </p:nvSpPr>
          <p:spPr bwMode="auto">
            <a:xfrm>
              <a:off x="1524001" y="7938"/>
              <a:ext cx="492125" cy="211138"/>
            </a:xfrm>
            <a:custGeom>
              <a:avLst/>
              <a:gdLst>
                <a:gd name="T0" fmla="*/ 2034 w 2392"/>
                <a:gd name="T1" fmla="*/ 171 h 1027"/>
                <a:gd name="T2" fmla="*/ 1188 w 2392"/>
                <a:gd name="T3" fmla="*/ 0 h 1027"/>
                <a:gd name="T4" fmla="*/ 131 w 2392"/>
                <a:gd name="T5" fmla="*/ 315 h 1027"/>
                <a:gd name="T6" fmla="*/ 5 w 2392"/>
                <a:gd name="T7" fmla="*/ 604 h 1027"/>
                <a:gd name="T8" fmla="*/ 7 w 2392"/>
                <a:gd name="T9" fmla="*/ 798 h 1027"/>
                <a:gd name="T10" fmla="*/ 581 w 2392"/>
                <a:gd name="T11" fmla="*/ 1022 h 1027"/>
                <a:gd name="T12" fmla="*/ 803 w 2392"/>
                <a:gd name="T13" fmla="*/ 801 h 1027"/>
                <a:gd name="T14" fmla="*/ 836 w 2392"/>
                <a:gd name="T15" fmla="*/ 594 h 1027"/>
                <a:gd name="T16" fmla="*/ 1194 w 2392"/>
                <a:gd name="T17" fmla="*/ 547 h 1027"/>
                <a:gd name="T18" fmla="*/ 1596 w 2392"/>
                <a:gd name="T19" fmla="*/ 605 h 1027"/>
                <a:gd name="T20" fmla="*/ 1595 w 2392"/>
                <a:gd name="T21" fmla="*/ 801 h 1027"/>
                <a:gd name="T22" fmla="*/ 1993 w 2392"/>
                <a:gd name="T23" fmla="*/ 1026 h 1027"/>
                <a:gd name="T24" fmla="*/ 2112 w 2392"/>
                <a:gd name="T25" fmla="*/ 1027 h 1027"/>
                <a:gd name="T26" fmla="*/ 2391 w 2392"/>
                <a:gd name="T27" fmla="*/ 806 h 1027"/>
                <a:gd name="T28" fmla="*/ 2391 w 2392"/>
                <a:gd name="T29" fmla="*/ 587 h 1027"/>
                <a:gd name="T30" fmla="*/ 2259 w 2392"/>
                <a:gd name="T31" fmla="*/ 804 h 1027"/>
                <a:gd name="T32" fmla="*/ 2169 w 2392"/>
                <a:gd name="T33" fmla="*/ 893 h 1027"/>
                <a:gd name="T34" fmla="*/ 2055 w 2392"/>
                <a:gd name="T35" fmla="*/ 894 h 1027"/>
                <a:gd name="T36" fmla="*/ 1821 w 2392"/>
                <a:gd name="T37" fmla="*/ 893 h 1027"/>
                <a:gd name="T38" fmla="*/ 1729 w 2392"/>
                <a:gd name="T39" fmla="*/ 746 h 1027"/>
                <a:gd name="T40" fmla="*/ 1731 w 2392"/>
                <a:gd name="T41" fmla="*/ 585 h 1027"/>
                <a:gd name="T42" fmla="*/ 1668 w 2392"/>
                <a:gd name="T43" fmla="*/ 489 h 1027"/>
                <a:gd name="T44" fmla="*/ 1396 w 2392"/>
                <a:gd name="T45" fmla="*/ 425 h 1027"/>
                <a:gd name="T46" fmla="*/ 857 w 2392"/>
                <a:gd name="T47" fmla="*/ 450 h 1027"/>
                <a:gd name="T48" fmla="*/ 748 w 2392"/>
                <a:gd name="T49" fmla="*/ 482 h 1027"/>
                <a:gd name="T50" fmla="*/ 672 w 2392"/>
                <a:gd name="T51" fmla="*/ 583 h 1027"/>
                <a:gd name="T52" fmla="*/ 588 w 2392"/>
                <a:gd name="T53" fmla="*/ 889 h 1027"/>
                <a:gd name="T54" fmla="*/ 583 w 2392"/>
                <a:gd name="T55" fmla="*/ 889 h 1027"/>
                <a:gd name="T56" fmla="*/ 140 w 2392"/>
                <a:gd name="T57" fmla="*/ 795 h 1027"/>
                <a:gd name="T58" fmla="*/ 140 w 2392"/>
                <a:gd name="T59" fmla="*/ 718 h 1027"/>
                <a:gd name="T60" fmla="*/ 220 w 2392"/>
                <a:gd name="T61" fmla="*/ 414 h 1027"/>
                <a:gd name="T62" fmla="*/ 1188 w 2392"/>
                <a:gd name="T63" fmla="*/ 132 h 1027"/>
                <a:gd name="T64" fmla="*/ 1978 w 2392"/>
                <a:gd name="T65" fmla="*/ 291 h 1027"/>
                <a:gd name="T66" fmla="*/ 2259 w 2392"/>
                <a:gd name="T67" fmla="*/ 587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2" h="1027">
                  <a:moveTo>
                    <a:pt x="2312" y="368"/>
                  </a:moveTo>
                  <a:cubicBezTo>
                    <a:pt x="2226" y="267"/>
                    <a:pt x="2112" y="207"/>
                    <a:pt x="2034" y="171"/>
                  </a:cubicBezTo>
                  <a:cubicBezTo>
                    <a:pt x="1843" y="84"/>
                    <a:pt x="1637" y="32"/>
                    <a:pt x="1384" y="9"/>
                  </a:cubicBezTo>
                  <a:cubicBezTo>
                    <a:pt x="1318" y="3"/>
                    <a:pt x="1252" y="0"/>
                    <a:pt x="1188" y="0"/>
                  </a:cubicBezTo>
                  <a:cubicBezTo>
                    <a:pt x="951" y="0"/>
                    <a:pt x="718" y="39"/>
                    <a:pt x="495" y="117"/>
                  </a:cubicBezTo>
                  <a:cubicBezTo>
                    <a:pt x="387" y="155"/>
                    <a:pt x="248" y="212"/>
                    <a:pt x="131" y="315"/>
                  </a:cubicBezTo>
                  <a:cubicBezTo>
                    <a:pt x="43" y="393"/>
                    <a:pt x="0" y="489"/>
                    <a:pt x="5" y="601"/>
                  </a:cubicBezTo>
                  <a:cubicBezTo>
                    <a:pt x="5" y="602"/>
                    <a:pt x="5" y="603"/>
                    <a:pt x="5" y="604"/>
                  </a:cubicBezTo>
                  <a:cubicBezTo>
                    <a:pt x="9" y="640"/>
                    <a:pt x="8" y="677"/>
                    <a:pt x="7" y="716"/>
                  </a:cubicBezTo>
                  <a:cubicBezTo>
                    <a:pt x="6" y="743"/>
                    <a:pt x="6" y="771"/>
                    <a:pt x="7" y="798"/>
                  </a:cubicBezTo>
                  <a:cubicBezTo>
                    <a:pt x="10" y="932"/>
                    <a:pt x="100" y="1022"/>
                    <a:pt x="232" y="1022"/>
                  </a:cubicBezTo>
                  <a:lnTo>
                    <a:pt x="581" y="1022"/>
                  </a:lnTo>
                  <a:cubicBezTo>
                    <a:pt x="583" y="1022"/>
                    <a:pt x="585" y="1022"/>
                    <a:pt x="586" y="1022"/>
                  </a:cubicBezTo>
                  <a:cubicBezTo>
                    <a:pt x="716" y="1022"/>
                    <a:pt x="803" y="933"/>
                    <a:pt x="803" y="801"/>
                  </a:cubicBezTo>
                  <a:lnTo>
                    <a:pt x="803" y="605"/>
                  </a:lnTo>
                  <a:cubicBezTo>
                    <a:pt x="814" y="602"/>
                    <a:pt x="825" y="598"/>
                    <a:pt x="836" y="594"/>
                  </a:cubicBezTo>
                  <a:cubicBezTo>
                    <a:pt x="853" y="589"/>
                    <a:pt x="869" y="583"/>
                    <a:pt x="884" y="580"/>
                  </a:cubicBezTo>
                  <a:cubicBezTo>
                    <a:pt x="983" y="558"/>
                    <a:pt x="1084" y="547"/>
                    <a:pt x="1194" y="547"/>
                  </a:cubicBezTo>
                  <a:cubicBezTo>
                    <a:pt x="1254" y="547"/>
                    <a:pt x="1317" y="550"/>
                    <a:pt x="1381" y="557"/>
                  </a:cubicBezTo>
                  <a:cubicBezTo>
                    <a:pt x="1468" y="567"/>
                    <a:pt x="1536" y="582"/>
                    <a:pt x="1596" y="605"/>
                  </a:cubicBezTo>
                  <a:cubicBezTo>
                    <a:pt x="1595" y="654"/>
                    <a:pt x="1595" y="701"/>
                    <a:pt x="1595" y="747"/>
                  </a:cubicBezTo>
                  <a:cubicBezTo>
                    <a:pt x="1595" y="765"/>
                    <a:pt x="1595" y="783"/>
                    <a:pt x="1595" y="801"/>
                  </a:cubicBezTo>
                  <a:cubicBezTo>
                    <a:pt x="1595" y="937"/>
                    <a:pt x="1684" y="1026"/>
                    <a:pt x="1820" y="1026"/>
                  </a:cubicBezTo>
                  <a:lnTo>
                    <a:pt x="1993" y="1026"/>
                  </a:lnTo>
                  <a:cubicBezTo>
                    <a:pt x="2013" y="1026"/>
                    <a:pt x="2033" y="1026"/>
                    <a:pt x="2052" y="1026"/>
                  </a:cubicBezTo>
                  <a:cubicBezTo>
                    <a:pt x="2072" y="1026"/>
                    <a:pt x="2092" y="1027"/>
                    <a:pt x="2112" y="1027"/>
                  </a:cubicBezTo>
                  <a:cubicBezTo>
                    <a:pt x="2134" y="1027"/>
                    <a:pt x="2153" y="1026"/>
                    <a:pt x="2171" y="1026"/>
                  </a:cubicBezTo>
                  <a:cubicBezTo>
                    <a:pt x="2300" y="1025"/>
                    <a:pt x="2389" y="937"/>
                    <a:pt x="2391" y="806"/>
                  </a:cubicBezTo>
                  <a:cubicBezTo>
                    <a:pt x="2391" y="806"/>
                    <a:pt x="2391" y="805"/>
                    <a:pt x="2391" y="805"/>
                  </a:cubicBezTo>
                  <a:lnTo>
                    <a:pt x="2391" y="587"/>
                  </a:lnTo>
                  <a:cubicBezTo>
                    <a:pt x="2392" y="505"/>
                    <a:pt x="2365" y="431"/>
                    <a:pt x="2312" y="368"/>
                  </a:cubicBezTo>
                  <a:close/>
                  <a:moveTo>
                    <a:pt x="2259" y="804"/>
                  </a:moveTo>
                  <a:cubicBezTo>
                    <a:pt x="2258" y="845"/>
                    <a:pt x="2242" y="893"/>
                    <a:pt x="2171" y="893"/>
                  </a:cubicBezTo>
                  <a:cubicBezTo>
                    <a:pt x="2170" y="893"/>
                    <a:pt x="2169" y="893"/>
                    <a:pt x="2169" y="893"/>
                  </a:cubicBezTo>
                  <a:cubicBezTo>
                    <a:pt x="2152" y="894"/>
                    <a:pt x="2134" y="894"/>
                    <a:pt x="2113" y="894"/>
                  </a:cubicBezTo>
                  <a:cubicBezTo>
                    <a:pt x="2093" y="894"/>
                    <a:pt x="2075" y="894"/>
                    <a:pt x="2055" y="894"/>
                  </a:cubicBezTo>
                  <a:cubicBezTo>
                    <a:pt x="2035" y="894"/>
                    <a:pt x="2015" y="893"/>
                    <a:pt x="1994" y="893"/>
                  </a:cubicBezTo>
                  <a:lnTo>
                    <a:pt x="1821" y="893"/>
                  </a:lnTo>
                  <a:cubicBezTo>
                    <a:pt x="1757" y="893"/>
                    <a:pt x="1729" y="864"/>
                    <a:pt x="1729" y="801"/>
                  </a:cubicBezTo>
                  <a:cubicBezTo>
                    <a:pt x="1729" y="782"/>
                    <a:pt x="1729" y="764"/>
                    <a:pt x="1729" y="746"/>
                  </a:cubicBezTo>
                  <a:cubicBezTo>
                    <a:pt x="1728" y="692"/>
                    <a:pt x="1728" y="641"/>
                    <a:pt x="1731" y="589"/>
                  </a:cubicBezTo>
                  <a:cubicBezTo>
                    <a:pt x="1731" y="588"/>
                    <a:pt x="1731" y="587"/>
                    <a:pt x="1731" y="585"/>
                  </a:cubicBezTo>
                  <a:cubicBezTo>
                    <a:pt x="1731" y="528"/>
                    <a:pt x="1698" y="504"/>
                    <a:pt x="1673" y="492"/>
                  </a:cubicBezTo>
                  <a:cubicBezTo>
                    <a:pt x="1671" y="491"/>
                    <a:pt x="1670" y="490"/>
                    <a:pt x="1668" y="489"/>
                  </a:cubicBezTo>
                  <a:cubicBezTo>
                    <a:pt x="1591" y="457"/>
                    <a:pt x="1507" y="437"/>
                    <a:pt x="1397" y="425"/>
                  </a:cubicBezTo>
                  <a:cubicBezTo>
                    <a:pt x="1397" y="425"/>
                    <a:pt x="1397" y="425"/>
                    <a:pt x="1396" y="425"/>
                  </a:cubicBezTo>
                  <a:cubicBezTo>
                    <a:pt x="1327" y="418"/>
                    <a:pt x="1260" y="414"/>
                    <a:pt x="1196" y="414"/>
                  </a:cubicBezTo>
                  <a:cubicBezTo>
                    <a:pt x="1078" y="414"/>
                    <a:pt x="964" y="426"/>
                    <a:pt x="857" y="450"/>
                  </a:cubicBezTo>
                  <a:cubicBezTo>
                    <a:pt x="835" y="455"/>
                    <a:pt x="815" y="462"/>
                    <a:pt x="796" y="468"/>
                  </a:cubicBezTo>
                  <a:cubicBezTo>
                    <a:pt x="779" y="473"/>
                    <a:pt x="763" y="479"/>
                    <a:pt x="748" y="482"/>
                  </a:cubicBezTo>
                  <a:cubicBezTo>
                    <a:pt x="746" y="483"/>
                    <a:pt x="744" y="483"/>
                    <a:pt x="742" y="484"/>
                  </a:cubicBezTo>
                  <a:cubicBezTo>
                    <a:pt x="716" y="493"/>
                    <a:pt x="672" y="517"/>
                    <a:pt x="672" y="583"/>
                  </a:cubicBezTo>
                  <a:lnTo>
                    <a:pt x="672" y="800"/>
                  </a:lnTo>
                  <a:cubicBezTo>
                    <a:pt x="672" y="840"/>
                    <a:pt x="658" y="889"/>
                    <a:pt x="588" y="889"/>
                  </a:cubicBezTo>
                  <a:cubicBezTo>
                    <a:pt x="587" y="889"/>
                    <a:pt x="586" y="889"/>
                    <a:pt x="585" y="889"/>
                  </a:cubicBezTo>
                  <a:cubicBezTo>
                    <a:pt x="584" y="889"/>
                    <a:pt x="584" y="889"/>
                    <a:pt x="583" y="889"/>
                  </a:cubicBezTo>
                  <a:lnTo>
                    <a:pt x="232" y="889"/>
                  </a:lnTo>
                  <a:cubicBezTo>
                    <a:pt x="172" y="889"/>
                    <a:pt x="141" y="857"/>
                    <a:pt x="140" y="795"/>
                  </a:cubicBezTo>
                  <a:lnTo>
                    <a:pt x="140" y="794"/>
                  </a:lnTo>
                  <a:cubicBezTo>
                    <a:pt x="140" y="769"/>
                    <a:pt x="140" y="744"/>
                    <a:pt x="140" y="718"/>
                  </a:cubicBezTo>
                  <a:cubicBezTo>
                    <a:pt x="141" y="677"/>
                    <a:pt x="142" y="636"/>
                    <a:pt x="138" y="593"/>
                  </a:cubicBezTo>
                  <a:cubicBezTo>
                    <a:pt x="135" y="521"/>
                    <a:pt x="161" y="466"/>
                    <a:pt x="220" y="414"/>
                  </a:cubicBezTo>
                  <a:cubicBezTo>
                    <a:pt x="319" y="326"/>
                    <a:pt x="443" y="275"/>
                    <a:pt x="540" y="242"/>
                  </a:cubicBezTo>
                  <a:cubicBezTo>
                    <a:pt x="748" y="169"/>
                    <a:pt x="967" y="132"/>
                    <a:pt x="1188" y="132"/>
                  </a:cubicBezTo>
                  <a:cubicBezTo>
                    <a:pt x="1249" y="132"/>
                    <a:pt x="1311" y="135"/>
                    <a:pt x="1372" y="141"/>
                  </a:cubicBezTo>
                  <a:cubicBezTo>
                    <a:pt x="1610" y="163"/>
                    <a:pt x="1802" y="211"/>
                    <a:pt x="1978" y="291"/>
                  </a:cubicBezTo>
                  <a:cubicBezTo>
                    <a:pt x="2086" y="341"/>
                    <a:pt x="2158" y="390"/>
                    <a:pt x="2211" y="453"/>
                  </a:cubicBezTo>
                  <a:cubicBezTo>
                    <a:pt x="2243" y="492"/>
                    <a:pt x="2259" y="536"/>
                    <a:pt x="2259" y="587"/>
                  </a:cubicBezTo>
                  <a:lnTo>
                    <a:pt x="2259" y="8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315" tIns="53658" rIns="107315" bIns="53658" numCol="1" anchor="t" anchorCtr="0" compatLnSpc="1">
              <a:prstTxWarp prst="textNoShape">
                <a:avLst/>
              </a:prstTxWarp>
            </a:bodyPr>
            <a:lstStyle/>
            <a:p>
              <a:endParaRPr lang="en-US" sz="2113"/>
            </a:p>
          </p:txBody>
        </p:sp>
        <p:sp>
          <p:nvSpPr>
            <p:cNvPr id="106" name="Freeform 6">
              <a:extLst>
                <a:ext uri="{FF2B5EF4-FFF2-40B4-BE49-F238E27FC236}">
                  <a16:creationId xmlns:a16="http://schemas.microsoft.com/office/drawing/2014/main" id="{663EBD84-D03B-4693-BE1F-559C48888880}"/>
                </a:ext>
              </a:extLst>
            </p:cNvPr>
            <p:cNvSpPr>
              <a:spLocks noEditPoints="1"/>
            </p:cNvSpPr>
            <p:nvPr/>
          </p:nvSpPr>
          <p:spPr bwMode="auto">
            <a:xfrm>
              <a:off x="1730376" y="247651"/>
              <a:ext cx="84138" cy="84138"/>
            </a:xfrm>
            <a:custGeom>
              <a:avLst/>
              <a:gdLst>
                <a:gd name="T0" fmla="*/ 205 w 410"/>
                <a:gd name="T1" fmla="*/ 0 h 410"/>
                <a:gd name="T2" fmla="*/ 0 w 410"/>
                <a:gd name="T3" fmla="*/ 205 h 410"/>
                <a:gd name="T4" fmla="*/ 205 w 410"/>
                <a:gd name="T5" fmla="*/ 410 h 410"/>
                <a:gd name="T6" fmla="*/ 410 w 410"/>
                <a:gd name="T7" fmla="*/ 205 h 410"/>
                <a:gd name="T8" fmla="*/ 205 w 410"/>
                <a:gd name="T9" fmla="*/ 0 h 410"/>
                <a:gd name="T10" fmla="*/ 205 w 410"/>
                <a:gd name="T11" fmla="*/ 277 h 410"/>
                <a:gd name="T12" fmla="*/ 132 w 410"/>
                <a:gd name="T13" fmla="*/ 205 h 410"/>
                <a:gd name="T14" fmla="*/ 205 w 410"/>
                <a:gd name="T15" fmla="*/ 132 h 410"/>
                <a:gd name="T16" fmla="*/ 277 w 410"/>
                <a:gd name="T17" fmla="*/ 205 h 410"/>
                <a:gd name="T18" fmla="*/ 205 w 410"/>
                <a:gd name="T19" fmla="*/ 27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410">
                  <a:moveTo>
                    <a:pt x="205" y="0"/>
                  </a:moveTo>
                  <a:cubicBezTo>
                    <a:pt x="91" y="0"/>
                    <a:pt x="0" y="92"/>
                    <a:pt x="0" y="205"/>
                  </a:cubicBezTo>
                  <a:cubicBezTo>
                    <a:pt x="0" y="318"/>
                    <a:pt x="92" y="410"/>
                    <a:pt x="205" y="410"/>
                  </a:cubicBezTo>
                  <a:cubicBezTo>
                    <a:pt x="317" y="410"/>
                    <a:pt x="410" y="318"/>
                    <a:pt x="410" y="205"/>
                  </a:cubicBezTo>
                  <a:cubicBezTo>
                    <a:pt x="410" y="92"/>
                    <a:pt x="318" y="0"/>
                    <a:pt x="205" y="0"/>
                  </a:cubicBezTo>
                  <a:close/>
                  <a:moveTo>
                    <a:pt x="205" y="277"/>
                  </a:moveTo>
                  <a:cubicBezTo>
                    <a:pt x="165" y="277"/>
                    <a:pt x="132" y="245"/>
                    <a:pt x="132" y="205"/>
                  </a:cubicBezTo>
                  <a:cubicBezTo>
                    <a:pt x="132" y="165"/>
                    <a:pt x="165" y="132"/>
                    <a:pt x="205" y="132"/>
                  </a:cubicBezTo>
                  <a:cubicBezTo>
                    <a:pt x="245" y="132"/>
                    <a:pt x="277" y="165"/>
                    <a:pt x="277" y="205"/>
                  </a:cubicBezTo>
                  <a:cubicBezTo>
                    <a:pt x="278" y="245"/>
                    <a:pt x="245" y="277"/>
                    <a:pt x="205"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315" tIns="53658" rIns="107315" bIns="53658" numCol="1" anchor="t" anchorCtr="0" compatLnSpc="1">
              <a:prstTxWarp prst="textNoShape">
                <a:avLst/>
              </a:prstTxWarp>
            </a:bodyPr>
            <a:lstStyle/>
            <a:p>
              <a:endParaRPr lang="en-US" sz="2113"/>
            </a:p>
          </p:txBody>
        </p:sp>
        <p:sp>
          <p:nvSpPr>
            <p:cNvPr id="107" name="Freeform 7">
              <a:extLst>
                <a:ext uri="{FF2B5EF4-FFF2-40B4-BE49-F238E27FC236}">
                  <a16:creationId xmlns:a16="http://schemas.microsoft.com/office/drawing/2014/main" id="{839057EB-BC1F-4C71-A9E1-B5BE1A592586}"/>
                </a:ext>
              </a:extLst>
            </p:cNvPr>
            <p:cNvSpPr>
              <a:spLocks noEditPoints="1"/>
            </p:cNvSpPr>
            <p:nvPr/>
          </p:nvSpPr>
          <p:spPr bwMode="auto">
            <a:xfrm>
              <a:off x="1843089" y="247651"/>
              <a:ext cx="84138" cy="84138"/>
            </a:xfrm>
            <a:custGeom>
              <a:avLst/>
              <a:gdLst>
                <a:gd name="T0" fmla="*/ 205 w 410"/>
                <a:gd name="T1" fmla="*/ 0 h 410"/>
                <a:gd name="T2" fmla="*/ 0 w 410"/>
                <a:gd name="T3" fmla="*/ 205 h 410"/>
                <a:gd name="T4" fmla="*/ 205 w 410"/>
                <a:gd name="T5" fmla="*/ 410 h 410"/>
                <a:gd name="T6" fmla="*/ 410 w 410"/>
                <a:gd name="T7" fmla="*/ 205 h 410"/>
                <a:gd name="T8" fmla="*/ 205 w 410"/>
                <a:gd name="T9" fmla="*/ 0 h 410"/>
                <a:gd name="T10" fmla="*/ 205 w 410"/>
                <a:gd name="T11" fmla="*/ 277 h 410"/>
                <a:gd name="T12" fmla="*/ 132 w 410"/>
                <a:gd name="T13" fmla="*/ 205 h 410"/>
                <a:gd name="T14" fmla="*/ 205 w 410"/>
                <a:gd name="T15" fmla="*/ 132 h 410"/>
                <a:gd name="T16" fmla="*/ 277 w 410"/>
                <a:gd name="T17" fmla="*/ 205 h 410"/>
                <a:gd name="T18" fmla="*/ 205 w 410"/>
                <a:gd name="T19" fmla="*/ 27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410">
                  <a:moveTo>
                    <a:pt x="205" y="0"/>
                  </a:moveTo>
                  <a:cubicBezTo>
                    <a:pt x="91" y="0"/>
                    <a:pt x="0" y="92"/>
                    <a:pt x="0" y="205"/>
                  </a:cubicBezTo>
                  <a:cubicBezTo>
                    <a:pt x="0" y="318"/>
                    <a:pt x="92" y="410"/>
                    <a:pt x="205" y="410"/>
                  </a:cubicBezTo>
                  <a:cubicBezTo>
                    <a:pt x="318" y="410"/>
                    <a:pt x="410" y="318"/>
                    <a:pt x="410" y="205"/>
                  </a:cubicBezTo>
                  <a:cubicBezTo>
                    <a:pt x="410" y="92"/>
                    <a:pt x="318" y="0"/>
                    <a:pt x="205" y="0"/>
                  </a:cubicBezTo>
                  <a:close/>
                  <a:moveTo>
                    <a:pt x="205" y="277"/>
                  </a:moveTo>
                  <a:cubicBezTo>
                    <a:pt x="165" y="277"/>
                    <a:pt x="132" y="245"/>
                    <a:pt x="132" y="205"/>
                  </a:cubicBezTo>
                  <a:cubicBezTo>
                    <a:pt x="132" y="165"/>
                    <a:pt x="165" y="132"/>
                    <a:pt x="205" y="132"/>
                  </a:cubicBezTo>
                  <a:cubicBezTo>
                    <a:pt x="245" y="132"/>
                    <a:pt x="277" y="165"/>
                    <a:pt x="277" y="205"/>
                  </a:cubicBezTo>
                  <a:cubicBezTo>
                    <a:pt x="277" y="245"/>
                    <a:pt x="245" y="277"/>
                    <a:pt x="205"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315" tIns="53658" rIns="107315" bIns="53658" numCol="1" anchor="t" anchorCtr="0" compatLnSpc="1">
              <a:prstTxWarp prst="textNoShape">
                <a:avLst/>
              </a:prstTxWarp>
            </a:bodyPr>
            <a:lstStyle/>
            <a:p>
              <a:endParaRPr lang="en-US" sz="2113"/>
            </a:p>
          </p:txBody>
        </p:sp>
        <p:sp>
          <p:nvSpPr>
            <p:cNvPr id="108" name="Freeform 8">
              <a:extLst>
                <a:ext uri="{FF2B5EF4-FFF2-40B4-BE49-F238E27FC236}">
                  <a16:creationId xmlns:a16="http://schemas.microsoft.com/office/drawing/2014/main" id="{808EF205-0F63-494C-A568-17BA9D992190}"/>
                </a:ext>
              </a:extLst>
            </p:cNvPr>
            <p:cNvSpPr>
              <a:spLocks noEditPoints="1"/>
            </p:cNvSpPr>
            <p:nvPr/>
          </p:nvSpPr>
          <p:spPr bwMode="auto">
            <a:xfrm>
              <a:off x="1617664" y="247651"/>
              <a:ext cx="84138" cy="84138"/>
            </a:xfrm>
            <a:custGeom>
              <a:avLst/>
              <a:gdLst>
                <a:gd name="T0" fmla="*/ 206 w 411"/>
                <a:gd name="T1" fmla="*/ 0 h 410"/>
                <a:gd name="T2" fmla="*/ 0 w 411"/>
                <a:gd name="T3" fmla="*/ 205 h 410"/>
                <a:gd name="T4" fmla="*/ 206 w 411"/>
                <a:gd name="T5" fmla="*/ 410 h 410"/>
                <a:gd name="T6" fmla="*/ 411 w 411"/>
                <a:gd name="T7" fmla="*/ 205 h 410"/>
                <a:gd name="T8" fmla="*/ 206 w 411"/>
                <a:gd name="T9" fmla="*/ 0 h 410"/>
                <a:gd name="T10" fmla="*/ 206 w 411"/>
                <a:gd name="T11" fmla="*/ 277 h 410"/>
                <a:gd name="T12" fmla="*/ 133 w 411"/>
                <a:gd name="T13" fmla="*/ 205 h 410"/>
                <a:gd name="T14" fmla="*/ 206 w 411"/>
                <a:gd name="T15" fmla="*/ 132 h 410"/>
                <a:gd name="T16" fmla="*/ 278 w 411"/>
                <a:gd name="T17" fmla="*/ 205 h 410"/>
                <a:gd name="T18" fmla="*/ 206 w 411"/>
                <a:gd name="T19" fmla="*/ 27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 h="410">
                  <a:moveTo>
                    <a:pt x="206" y="0"/>
                  </a:moveTo>
                  <a:cubicBezTo>
                    <a:pt x="92" y="0"/>
                    <a:pt x="0" y="92"/>
                    <a:pt x="0" y="205"/>
                  </a:cubicBezTo>
                  <a:cubicBezTo>
                    <a:pt x="0" y="318"/>
                    <a:pt x="93" y="410"/>
                    <a:pt x="206" y="410"/>
                  </a:cubicBezTo>
                  <a:cubicBezTo>
                    <a:pt x="318" y="410"/>
                    <a:pt x="411" y="318"/>
                    <a:pt x="411" y="205"/>
                  </a:cubicBezTo>
                  <a:cubicBezTo>
                    <a:pt x="411" y="92"/>
                    <a:pt x="319" y="0"/>
                    <a:pt x="206" y="0"/>
                  </a:cubicBezTo>
                  <a:close/>
                  <a:moveTo>
                    <a:pt x="206" y="277"/>
                  </a:moveTo>
                  <a:cubicBezTo>
                    <a:pt x="166" y="277"/>
                    <a:pt x="133" y="245"/>
                    <a:pt x="133" y="205"/>
                  </a:cubicBezTo>
                  <a:cubicBezTo>
                    <a:pt x="133" y="165"/>
                    <a:pt x="166" y="132"/>
                    <a:pt x="206" y="132"/>
                  </a:cubicBezTo>
                  <a:cubicBezTo>
                    <a:pt x="245" y="132"/>
                    <a:pt x="278" y="165"/>
                    <a:pt x="278" y="205"/>
                  </a:cubicBezTo>
                  <a:cubicBezTo>
                    <a:pt x="279" y="245"/>
                    <a:pt x="246" y="277"/>
                    <a:pt x="206"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315" tIns="53658" rIns="107315" bIns="53658" numCol="1" anchor="t" anchorCtr="0" compatLnSpc="1">
              <a:prstTxWarp prst="textNoShape">
                <a:avLst/>
              </a:prstTxWarp>
            </a:bodyPr>
            <a:lstStyle/>
            <a:p>
              <a:endParaRPr lang="en-US" sz="2113"/>
            </a:p>
          </p:txBody>
        </p:sp>
        <p:sp>
          <p:nvSpPr>
            <p:cNvPr id="109" name="Freeform 9">
              <a:extLst>
                <a:ext uri="{FF2B5EF4-FFF2-40B4-BE49-F238E27FC236}">
                  <a16:creationId xmlns:a16="http://schemas.microsoft.com/office/drawing/2014/main" id="{1DB70D7F-034D-41D1-9626-4385B4906AE6}"/>
                </a:ext>
              </a:extLst>
            </p:cNvPr>
            <p:cNvSpPr>
              <a:spLocks noEditPoints="1"/>
            </p:cNvSpPr>
            <p:nvPr/>
          </p:nvSpPr>
          <p:spPr bwMode="auto">
            <a:xfrm>
              <a:off x="1730376" y="354013"/>
              <a:ext cx="84138" cy="84138"/>
            </a:xfrm>
            <a:custGeom>
              <a:avLst/>
              <a:gdLst>
                <a:gd name="T0" fmla="*/ 205 w 410"/>
                <a:gd name="T1" fmla="*/ 0 h 410"/>
                <a:gd name="T2" fmla="*/ 0 w 410"/>
                <a:gd name="T3" fmla="*/ 205 h 410"/>
                <a:gd name="T4" fmla="*/ 205 w 410"/>
                <a:gd name="T5" fmla="*/ 410 h 410"/>
                <a:gd name="T6" fmla="*/ 410 w 410"/>
                <a:gd name="T7" fmla="*/ 205 h 410"/>
                <a:gd name="T8" fmla="*/ 205 w 410"/>
                <a:gd name="T9" fmla="*/ 0 h 410"/>
                <a:gd name="T10" fmla="*/ 205 w 410"/>
                <a:gd name="T11" fmla="*/ 278 h 410"/>
                <a:gd name="T12" fmla="*/ 132 w 410"/>
                <a:gd name="T13" fmla="*/ 206 h 410"/>
                <a:gd name="T14" fmla="*/ 205 w 410"/>
                <a:gd name="T15" fmla="*/ 133 h 410"/>
                <a:gd name="T16" fmla="*/ 277 w 410"/>
                <a:gd name="T17" fmla="*/ 206 h 410"/>
                <a:gd name="T18" fmla="*/ 205 w 410"/>
                <a:gd name="T19" fmla="*/ 27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410">
                  <a:moveTo>
                    <a:pt x="205" y="0"/>
                  </a:moveTo>
                  <a:cubicBezTo>
                    <a:pt x="91" y="0"/>
                    <a:pt x="0" y="92"/>
                    <a:pt x="0" y="205"/>
                  </a:cubicBezTo>
                  <a:cubicBezTo>
                    <a:pt x="0" y="318"/>
                    <a:pt x="92" y="410"/>
                    <a:pt x="205" y="410"/>
                  </a:cubicBezTo>
                  <a:cubicBezTo>
                    <a:pt x="317" y="410"/>
                    <a:pt x="410" y="318"/>
                    <a:pt x="410" y="205"/>
                  </a:cubicBezTo>
                  <a:cubicBezTo>
                    <a:pt x="410" y="92"/>
                    <a:pt x="318" y="0"/>
                    <a:pt x="205" y="0"/>
                  </a:cubicBezTo>
                  <a:close/>
                  <a:moveTo>
                    <a:pt x="205" y="278"/>
                  </a:moveTo>
                  <a:cubicBezTo>
                    <a:pt x="165" y="278"/>
                    <a:pt x="132" y="246"/>
                    <a:pt x="132" y="206"/>
                  </a:cubicBezTo>
                  <a:cubicBezTo>
                    <a:pt x="132" y="166"/>
                    <a:pt x="165" y="133"/>
                    <a:pt x="205" y="133"/>
                  </a:cubicBezTo>
                  <a:cubicBezTo>
                    <a:pt x="245" y="133"/>
                    <a:pt x="277" y="166"/>
                    <a:pt x="277" y="206"/>
                  </a:cubicBezTo>
                  <a:cubicBezTo>
                    <a:pt x="278" y="246"/>
                    <a:pt x="245" y="278"/>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315" tIns="53658" rIns="107315" bIns="53658" numCol="1" anchor="t" anchorCtr="0" compatLnSpc="1">
              <a:prstTxWarp prst="textNoShape">
                <a:avLst/>
              </a:prstTxWarp>
            </a:bodyPr>
            <a:lstStyle/>
            <a:p>
              <a:endParaRPr lang="en-US" sz="2113"/>
            </a:p>
          </p:txBody>
        </p:sp>
        <p:sp>
          <p:nvSpPr>
            <p:cNvPr id="110" name="Freeform 10">
              <a:extLst>
                <a:ext uri="{FF2B5EF4-FFF2-40B4-BE49-F238E27FC236}">
                  <a16:creationId xmlns:a16="http://schemas.microsoft.com/office/drawing/2014/main" id="{71CABCCE-71CD-4EFE-AEAA-1C134D8FA720}"/>
                </a:ext>
              </a:extLst>
            </p:cNvPr>
            <p:cNvSpPr>
              <a:spLocks noEditPoints="1"/>
            </p:cNvSpPr>
            <p:nvPr/>
          </p:nvSpPr>
          <p:spPr bwMode="auto">
            <a:xfrm>
              <a:off x="1843089" y="354013"/>
              <a:ext cx="84138" cy="84138"/>
            </a:xfrm>
            <a:custGeom>
              <a:avLst/>
              <a:gdLst>
                <a:gd name="T0" fmla="*/ 205 w 410"/>
                <a:gd name="T1" fmla="*/ 0 h 410"/>
                <a:gd name="T2" fmla="*/ 0 w 410"/>
                <a:gd name="T3" fmla="*/ 205 h 410"/>
                <a:gd name="T4" fmla="*/ 205 w 410"/>
                <a:gd name="T5" fmla="*/ 410 h 410"/>
                <a:gd name="T6" fmla="*/ 410 w 410"/>
                <a:gd name="T7" fmla="*/ 205 h 410"/>
                <a:gd name="T8" fmla="*/ 205 w 410"/>
                <a:gd name="T9" fmla="*/ 0 h 410"/>
                <a:gd name="T10" fmla="*/ 205 w 410"/>
                <a:gd name="T11" fmla="*/ 278 h 410"/>
                <a:gd name="T12" fmla="*/ 132 w 410"/>
                <a:gd name="T13" fmla="*/ 206 h 410"/>
                <a:gd name="T14" fmla="*/ 205 w 410"/>
                <a:gd name="T15" fmla="*/ 133 h 410"/>
                <a:gd name="T16" fmla="*/ 277 w 410"/>
                <a:gd name="T17" fmla="*/ 206 h 410"/>
                <a:gd name="T18" fmla="*/ 205 w 410"/>
                <a:gd name="T19" fmla="*/ 27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410">
                  <a:moveTo>
                    <a:pt x="205" y="0"/>
                  </a:moveTo>
                  <a:cubicBezTo>
                    <a:pt x="91" y="0"/>
                    <a:pt x="0" y="92"/>
                    <a:pt x="0" y="205"/>
                  </a:cubicBezTo>
                  <a:cubicBezTo>
                    <a:pt x="0" y="318"/>
                    <a:pt x="92" y="410"/>
                    <a:pt x="205" y="410"/>
                  </a:cubicBezTo>
                  <a:cubicBezTo>
                    <a:pt x="318" y="410"/>
                    <a:pt x="410" y="318"/>
                    <a:pt x="410" y="205"/>
                  </a:cubicBezTo>
                  <a:cubicBezTo>
                    <a:pt x="410" y="92"/>
                    <a:pt x="318" y="0"/>
                    <a:pt x="205" y="0"/>
                  </a:cubicBezTo>
                  <a:close/>
                  <a:moveTo>
                    <a:pt x="205" y="278"/>
                  </a:moveTo>
                  <a:cubicBezTo>
                    <a:pt x="165" y="278"/>
                    <a:pt x="132" y="246"/>
                    <a:pt x="132" y="206"/>
                  </a:cubicBezTo>
                  <a:cubicBezTo>
                    <a:pt x="132" y="166"/>
                    <a:pt x="165" y="133"/>
                    <a:pt x="205" y="133"/>
                  </a:cubicBezTo>
                  <a:cubicBezTo>
                    <a:pt x="245" y="133"/>
                    <a:pt x="277" y="166"/>
                    <a:pt x="277" y="206"/>
                  </a:cubicBezTo>
                  <a:cubicBezTo>
                    <a:pt x="277" y="246"/>
                    <a:pt x="245" y="278"/>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315" tIns="53658" rIns="107315" bIns="53658" numCol="1" anchor="t" anchorCtr="0" compatLnSpc="1">
              <a:prstTxWarp prst="textNoShape">
                <a:avLst/>
              </a:prstTxWarp>
            </a:bodyPr>
            <a:lstStyle/>
            <a:p>
              <a:endParaRPr lang="en-US" sz="2113"/>
            </a:p>
          </p:txBody>
        </p:sp>
        <p:sp>
          <p:nvSpPr>
            <p:cNvPr id="111" name="Freeform 11">
              <a:extLst>
                <a:ext uri="{FF2B5EF4-FFF2-40B4-BE49-F238E27FC236}">
                  <a16:creationId xmlns:a16="http://schemas.microsoft.com/office/drawing/2014/main" id="{2BFB10B3-3993-4AA2-8915-C5ABEDD7F8E4}"/>
                </a:ext>
              </a:extLst>
            </p:cNvPr>
            <p:cNvSpPr>
              <a:spLocks noEditPoints="1"/>
            </p:cNvSpPr>
            <p:nvPr/>
          </p:nvSpPr>
          <p:spPr bwMode="auto">
            <a:xfrm>
              <a:off x="1617664" y="354013"/>
              <a:ext cx="84138" cy="84138"/>
            </a:xfrm>
            <a:custGeom>
              <a:avLst/>
              <a:gdLst>
                <a:gd name="T0" fmla="*/ 206 w 411"/>
                <a:gd name="T1" fmla="*/ 0 h 410"/>
                <a:gd name="T2" fmla="*/ 0 w 411"/>
                <a:gd name="T3" fmla="*/ 205 h 410"/>
                <a:gd name="T4" fmla="*/ 206 w 411"/>
                <a:gd name="T5" fmla="*/ 410 h 410"/>
                <a:gd name="T6" fmla="*/ 411 w 411"/>
                <a:gd name="T7" fmla="*/ 205 h 410"/>
                <a:gd name="T8" fmla="*/ 206 w 411"/>
                <a:gd name="T9" fmla="*/ 0 h 410"/>
                <a:gd name="T10" fmla="*/ 206 w 411"/>
                <a:gd name="T11" fmla="*/ 278 h 410"/>
                <a:gd name="T12" fmla="*/ 133 w 411"/>
                <a:gd name="T13" fmla="*/ 206 h 410"/>
                <a:gd name="T14" fmla="*/ 206 w 411"/>
                <a:gd name="T15" fmla="*/ 133 h 410"/>
                <a:gd name="T16" fmla="*/ 278 w 411"/>
                <a:gd name="T17" fmla="*/ 206 h 410"/>
                <a:gd name="T18" fmla="*/ 206 w 411"/>
                <a:gd name="T19" fmla="*/ 27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 h="410">
                  <a:moveTo>
                    <a:pt x="206" y="0"/>
                  </a:moveTo>
                  <a:cubicBezTo>
                    <a:pt x="92" y="0"/>
                    <a:pt x="0" y="92"/>
                    <a:pt x="0" y="205"/>
                  </a:cubicBezTo>
                  <a:cubicBezTo>
                    <a:pt x="0" y="318"/>
                    <a:pt x="93" y="410"/>
                    <a:pt x="206" y="410"/>
                  </a:cubicBezTo>
                  <a:cubicBezTo>
                    <a:pt x="318" y="410"/>
                    <a:pt x="411" y="318"/>
                    <a:pt x="411" y="205"/>
                  </a:cubicBezTo>
                  <a:cubicBezTo>
                    <a:pt x="411" y="92"/>
                    <a:pt x="319" y="0"/>
                    <a:pt x="206" y="0"/>
                  </a:cubicBezTo>
                  <a:close/>
                  <a:moveTo>
                    <a:pt x="206" y="278"/>
                  </a:moveTo>
                  <a:cubicBezTo>
                    <a:pt x="166" y="278"/>
                    <a:pt x="133" y="246"/>
                    <a:pt x="133" y="206"/>
                  </a:cubicBezTo>
                  <a:cubicBezTo>
                    <a:pt x="133" y="166"/>
                    <a:pt x="166" y="133"/>
                    <a:pt x="206" y="133"/>
                  </a:cubicBezTo>
                  <a:cubicBezTo>
                    <a:pt x="245" y="133"/>
                    <a:pt x="278" y="166"/>
                    <a:pt x="278" y="206"/>
                  </a:cubicBezTo>
                  <a:cubicBezTo>
                    <a:pt x="279" y="246"/>
                    <a:pt x="246" y="278"/>
                    <a:pt x="206"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315" tIns="53658" rIns="107315" bIns="53658" numCol="1" anchor="t" anchorCtr="0" compatLnSpc="1">
              <a:prstTxWarp prst="textNoShape">
                <a:avLst/>
              </a:prstTxWarp>
            </a:bodyPr>
            <a:lstStyle/>
            <a:p>
              <a:endParaRPr lang="en-US" sz="2113"/>
            </a:p>
          </p:txBody>
        </p:sp>
        <p:sp>
          <p:nvSpPr>
            <p:cNvPr id="112" name="Freeform 12">
              <a:extLst>
                <a:ext uri="{FF2B5EF4-FFF2-40B4-BE49-F238E27FC236}">
                  <a16:creationId xmlns:a16="http://schemas.microsoft.com/office/drawing/2014/main" id="{51FB06D8-66FB-4E0B-AD2F-5D2684B123E2}"/>
                </a:ext>
              </a:extLst>
            </p:cNvPr>
            <p:cNvSpPr>
              <a:spLocks noEditPoints="1"/>
            </p:cNvSpPr>
            <p:nvPr/>
          </p:nvSpPr>
          <p:spPr bwMode="auto">
            <a:xfrm>
              <a:off x="1730376" y="461963"/>
              <a:ext cx="84138" cy="84138"/>
            </a:xfrm>
            <a:custGeom>
              <a:avLst/>
              <a:gdLst>
                <a:gd name="T0" fmla="*/ 205 w 410"/>
                <a:gd name="T1" fmla="*/ 0 h 410"/>
                <a:gd name="T2" fmla="*/ 0 w 410"/>
                <a:gd name="T3" fmla="*/ 205 h 410"/>
                <a:gd name="T4" fmla="*/ 205 w 410"/>
                <a:gd name="T5" fmla="*/ 410 h 410"/>
                <a:gd name="T6" fmla="*/ 410 w 410"/>
                <a:gd name="T7" fmla="*/ 205 h 410"/>
                <a:gd name="T8" fmla="*/ 205 w 410"/>
                <a:gd name="T9" fmla="*/ 0 h 410"/>
                <a:gd name="T10" fmla="*/ 205 w 410"/>
                <a:gd name="T11" fmla="*/ 278 h 410"/>
                <a:gd name="T12" fmla="*/ 132 w 410"/>
                <a:gd name="T13" fmla="*/ 205 h 410"/>
                <a:gd name="T14" fmla="*/ 205 w 410"/>
                <a:gd name="T15" fmla="*/ 133 h 410"/>
                <a:gd name="T16" fmla="*/ 277 w 410"/>
                <a:gd name="T17" fmla="*/ 205 h 410"/>
                <a:gd name="T18" fmla="*/ 205 w 410"/>
                <a:gd name="T19" fmla="*/ 27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410">
                  <a:moveTo>
                    <a:pt x="205" y="0"/>
                  </a:moveTo>
                  <a:cubicBezTo>
                    <a:pt x="91" y="0"/>
                    <a:pt x="0" y="92"/>
                    <a:pt x="0" y="205"/>
                  </a:cubicBezTo>
                  <a:cubicBezTo>
                    <a:pt x="0" y="318"/>
                    <a:pt x="92" y="410"/>
                    <a:pt x="205" y="410"/>
                  </a:cubicBezTo>
                  <a:cubicBezTo>
                    <a:pt x="317" y="410"/>
                    <a:pt x="410" y="318"/>
                    <a:pt x="410" y="205"/>
                  </a:cubicBezTo>
                  <a:cubicBezTo>
                    <a:pt x="410" y="92"/>
                    <a:pt x="318" y="0"/>
                    <a:pt x="205" y="0"/>
                  </a:cubicBezTo>
                  <a:close/>
                  <a:moveTo>
                    <a:pt x="205" y="278"/>
                  </a:moveTo>
                  <a:cubicBezTo>
                    <a:pt x="165" y="278"/>
                    <a:pt x="132" y="245"/>
                    <a:pt x="132" y="205"/>
                  </a:cubicBezTo>
                  <a:cubicBezTo>
                    <a:pt x="132" y="165"/>
                    <a:pt x="165" y="133"/>
                    <a:pt x="205" y="133"/>
                  </a:cubicBezTo>
                  <a:cubicBezTo>
                    <a:pt x="245" y="133"/>
                    <a:pt x="277" y="165"/>
                    <a:pt x="277" y="205"/>
                  </a:cubicBezTo>
                  <a:cubicBezTo>
                    <a:pt x="277" y="245"/>
                    <a:pt x="245" y="278"/>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315" tIns="53658" rIns="107315" bIns="53658" numCol="1" anchor="t" anchorCtr="0" compatLnSpc="1">
              <a:prstTxWarp prst="textNoShape">
                <a:avLst/>
              </a:prstTxWarp>
            </a:bodyPr>
            <a:lstStyle/>
            <a:p>
              <a:endParaRPr lang="en-US" sz="2113"/>
            </a:p>
          </p:txBody>
        </p:sp>
        <p:sp>
          <p:nvSpPr>
            <p:cNvPr id="113" name="Freeform 13">
              <a:extLst>
                <a:ext uri="{FF2B5EF4-FFF2-40B4-BE49-F238E27FC236}">
                  <a16:creationId xmlns:a16="http://schemas.microsoft.com/office/drawing/2014/main" id="{A41635E4-91CA-4FB7-BF54-DF624E7C988C}"/>
                </a:ext>
              </a:extLst>
            </p:cNvPr>
            <p:cNvSpPr>
              <a:spLocks noEditPoints="1"/>
            </p:cNvSpPr>
            <p:nvPr/>
          </p:nvSpPr>
          <p:spPr bwMode="auto">
            <a:xfrm>
              <a:off x="1843089" y="461963"/>
              <a:ext cx="84138" cy="84138"/>
            </a:xfrm>
            <a:custGeom>
              <a:avLst/>
              <a:gdLst>
                <a:gd name="T0" fmla="*/ 205 w 410"/>
                <a:gd name="T1" fmla="*/ 0 h 410"/>
                <a:gd name="T2" fmla="*/ 0 w 410"/>
                <a:gd name="T3" fmla="*/ 205 h 410"/>
                <a:gd name="T4" fmla="*/ 205 w 410"/>
                <a:gd name="T5" fmla="*/ 410 h 410"/>
                <a:gd name="T6" fmla="*/ 410 w 410"/>
                <a:gd name="T7" fmla="*/ 205 h 410"/>
                <a:gd name="T8" fmla="*/ 205 w 410"/>
                <a:gd name="T9" fmla="*/ 0 h 410"/>
                <a:gd name="T10" fmla="*/ 205 w 410"/>
                <a:gd name="T11" fmla="*/ 278 h 410"/>
                <a:gd name="T12" fmla="*/ 132 w 410"/>
                <a:gd name="T13" fmla="*/ 205 h 410"/>
                <a:gd name="T14" fmla="*/ 205 w 410"/>
                <a:gd name="T15" fmla="*/ 133 h 410"/>
                <a:gd name="T16" fmla="*/ 277 w 410"/>
                <a:gd name="T17" fmla="*/ 205 h 410"/>
                <a:gd name="T18" fmla="*/ 205 w 410"/>
                <a:gd name="T19" fmla="*/ 27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410">
                  <a:moveTo>
                    <a:pt x="205" y="0"/>
                  </a:moveTo>
                  <a:cubicBezTo>
                    <a:pt x="91" y="0"/>
                    <a:pt x="0" y="92"/>
                    <a:pt x="0" y="205"/>
                  </a:cubicBezTo>
                  <a:cubicBezTo>
                    <a:pt x="0" y="318"/>
                    <a:pt x="92" y="410"/>
                    <a:pt x="205" y="410"/>
                  </a:cubicBezTo>
                  <a:cubicBezTo>
                    <a:pt x="318" y="410"/>
                    <a:pt x="410" y="318"/>
                    <a:pt x="410" y="205"/>
                  </a:cubicBezTo>
                  <a:cubicBezTo>
                    <a:pt x="410" y="92"/>
                    <a:pt x="318" y="0"/>
                    <a:pt x="205" y="0"/>
                  </a:cubicBezTo>
                  <a:close/>
                  <a:moveTo>
                    <a:pt x="205" y="278"/>
                  </a:moveTo>
                  <a:cubicBezTo>
                    <a:pt x="165" y="278"/>
                    <a:pt x="132" y="245"/>
                    <a:pt x="132" y="205"/>
                  </a:cubicBezTo>
                  <a:cubicBezTo>
                    <a:pt x="132" y="165"/>
                    <a:pt x="165" y="133"/>
                    <a:pt x="205" y="133"/>
                  </a:cubicBezTo>
                  <a:cubicBezTo>
                    <a:pt x="245" y="133"/>
                    <a:pt x="277" y="165"/>
                    <a:pt x="277" y="205"/>
                  </a:cubicBezTo>
                  <a:cubicBezTo>
                    <a:pt x="277" y="245"/>
                    <a:pt x="245" y="278"/>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315" tIns="53658" rIns="107315" bIns="53658" numCol="1" anchor="t" anchorCtr="0" compatLnSpc="1">
              <a:prstTxWarp prst="textNoShape">
                <a:avLst/>
              </a:prstTxWarp>
            </a:bodyPr>
            <a:lstStyle/>
            <a:p>
              <a:endParaRPr lang="en-US" sz="2113"/>
            </a:p>
          </p:txBody>
        </p:sp>
        <p:sp>
          <p:nvSpPr>
            <p:cNvPr id="114" name="Freeform 14">
              <a:extLst>
                <a:ext uri="{FF2B5EF4-FFF2-40B4-BE49-F238E27FC236}">
                  <a16:creationId xmlns:a16="http://schemas.microsoft.com/office/drawing/2014/main" id="{66C7C75C-81BE-4CC4-AF10-86FEB5A9DEFC}"/>
                </a:ext>
              </a:extLst>
            </p:cNvPr>
            <p:cNvSpPr>
              <a:spLocks noEditPoints="1"/>
            </p:cNvSpPr>
            <p:nvPr/>
          </p:nvSpPr>
          <p:spPr bwMode="auto">
            <a:xfrm>
              <a:off x="1617664" y="461963"/>
              <a:ext cx="84138" cy="84138"/>
            </a:xfrm>
            <a:custGeom>
              <a:avLst/>
              <a:gdLst>
                <a:gd name="T0" fmla="*/ 206 w 411"/>
                <a:gd name="T1" fmla="*/ 0 h 410"/>
                <a:gd name="T2" fmla="*/ 0 w 411"/>
                <a:gd name="T3" fmla="*/ 205 h 410"/>
                <a:gd name="T4" fmla="*/ 206 w 411"/>
                <a:gd name="T5" fmla="*/ 410 h 410"/>
                <a:gd name="T6" fmla="*/ 411 w 411"/>
                <a:gd name="T7" fmla="*/ 205 h 410"/>
                <a:gd name="T8" fmla="*/ 206 w 411"/>
                <a:gd name="T9" fmla="*/ 0 h 410"/>
                <a:gd name="T10" fmla="*/ 206 w 411"/>
                <a:gd name="T11" fmla="*/ 278 h 410"/>
                <a:gd name="T12" fmla="*/ 133 w 411"/>
                <a:gd name="T13" fmla="*/ 205 h 410"/>
                <a:gd name="T14" fmla="*/ 206 w 411"/>
                <a:gd name="T15" fmla="*/ 133 h 410"/>
                <a:gd name="T16" fmla="*/ 278 w 411"/>
                <a:gd name="T17" fmla="*/ 205 h 410"/>
                <a:gd name="T18" fmla="*/ 206 w 411"/>
                <a:gd name="T19" fmla="*/ 27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 h="410">
                  <a:moveTo>
                    <a:pt x="206" y="0"/>
                  </a:moveTo>
                  <a:cubicBezTo>
                    <a:pt x="92" y="0"/>
                    <a:pt x="0" y="92"/>
                    <a:pt x="0" y="205"/>
                  </a:cubicBezTo>
                  <a:cubicBezTo>
                    <a:pt x="0" y="318"/>
                    <a:pt x="93" y="410"/>
                    <a:pt x="206" y="410"/>
                  </a:cubicBezTo>
                  <a:cubicBezTo>
                    <a:pt x="318" y="410"/>
                    <a:pt x="411" y="318"/>
                    <a:pt x="411" y="205"/>
                  </a:cubicBezTo>
                  <a:cubicBezTo>
                    <a:pt x="411" y="92"/>
                    <a:pt x="319" y="0"/>
                    <a:pt x="206" y="0"/>
                  </a:cubicBezTo>
                  <a:close/>
                  <a:moveTo>
                    <a:pt x="206" y="278"/>
                  </a:moveTo>
                  <a:cubicBezTo>
                    <a:pt x="166" y="278"/>
                    <a:pt x="133" y="245"/>
                    <a:pt x="133" y="205"/>
                  </a:cubicBezTo>
                  <a:cubicBezTo>
                    <a:pt x="133" y="165"/>
                    <a:pt x="166" y="133"/>
                    <a:pt x="206" y="133"/>
                  </a:cubicBezTo>
                  <a:cubicBezTo>
                    <a:pt x="245" y="133"/>
                    <a:pt x="278" y="165"/>
                    <a:pt x="278" y="205"/>
                  </a:cubicBezTo>
                  <a:cubicBezTo>
                    <a:pt x="278" y="245"/>
                    <a:pt x="246" y="278"/>
                    <a:pt x="206"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315" tIns="53658" rIns="107315" bIns="53658" numCol="1" anchor="t" anchorCtr="0" compatLnSpc="1">
              <a:prstTxWarp prst="textNoShape">
                <a:avLst/>
              </a:prstTxWarp>
            </a:bodyPr>
            <a:lstStyle/>
            <a:p>
              <a:endParaRPr lang="en-US" sz="2113"/>
            </a:p>
          </p:txBody>
        </p:sp>
      </p:grpSp>
      <p:sp>
        <p:nvSpPr>
          <p:cNvPr id="2" name="Oval 61">
            <a:extLst>
              <a:ext uri="{FF2B5EF4-FFF2-40B4-BE49-F238E27FC236}">
                <a16:creationId xmlns:a16="http://schemas.microsoft.com/office/drawing/2014/main" id="{E70949A5-B246-F93C-AB24-833AD19185AF}"/>
              </a:ext>
            </a:extLst>
          </p:cNvPr>
          <p:cNvSpPr/>
          <p:nvPr/>
        </p:nvSpPr>
        <p:spPr>
          <a:xfrm>
            <a:off x="5932622" y="712862"/>
            <a:ext cx="420843" cy="420843"/>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4" name="Oval 63">
            <a:extLst>
              <a:ext uri="{FF2B5EF4-FFF2-40B4-BE49-F238E27FC236}">
                <a16:creationId xmlns:a16="http://schemas.microsoft.com/office/drawing/2014/main" id="{89F7A8CF-41F1-FA91-74EA-3EC7315E8F08}"/>
              </a:ext>
            </a:extLst>
          </p:cNvPr>
          <p:cNvSpPr/>
          <p:nvPr/>
        </p:nvSpPr>
        <p:spPr>
          <a:xfrm>
            <a:off x="6411029" y="612109"/>
            <a:ext cx="243821" cy="2438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pic>
        <p:nvPicPr>
          <p:cNvPr id="7" name="Image 6">
            <a:extLst>
              <a:ext uri="{FF2B5EF4-FFF2-40B4-BE49-F238E27FC236}">
                <a16:creationId xmlns:a16="http://schemas.microsoft.com/office/drawing/2014/main" id="{3083F548-05F1-2257-5989-A456B87F49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357" y="198169"/>
            <a:ext cx="773090" cy="266803"/>
          </a:xfrm>
          <a:prstGeom prst="rect">
            <a:avLst/>
          </a:prstGeom>
        </p:spPr>
      </p:pic>
      <p:pic>
        <p:nvPicPr>
          <p:cNvPr id="3" name="Image 2">
            <a:extLst>
              <a:ext uri="{FF2B5EF4-FFF2-40B4-BE49-F238E27FC236}">
                <a16:creationId xmlns:a16="http://schemas.microsoft.com/office/drawing/2014/main" id="{3A5FAC25-562F-DE97-7BE9-847D9AD4D0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352237"/>
            <a:ext cx="6858000" cy="537882"/>
          </a:xfrm>
          <a:prstGeom prst="rect">
            <a:avLst/>
          </a:prstGeom>
        </p:spPr>
      </p:pic>
      <p:sp>
        <p:nvSpPr>
          <p:cNvPr id="9" name="TextBox 21">
            <a:extLst>
              <a:ext uri="{FF2B5EF4-FFF2-40B4-BE49-F238E27FC236}">
                <a16:creationId xmlns:a16="http://schemas.microsoft.com/office/drawing/2014/main" id="{C037CCB9-993A-D853-E47C-FC570CAE452E}"/>
              </a:ext>
            </a:extLst>
          </p:cNvPr>
          <p:cNvSpPr txBox="1"/>
          <p:nvPr/>
        </p:nvSpPr>
        <p:spPr>
          <a:xfrm>
            <a:off x="256553" y="239237"/>
            <a:ext cx="43762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latin typeface="Lexend Deca" pitchFamily="2" charset="0"/>
                <a:ea typeface="Sawarabi Mincho" panose="02000600000000000000" pitchFamily="2" charset="-128"/>
                <a:cs typeface="Bayon" pitchFamily="2" charset="0"/>
              </a:rPr>
              <a:t>Irlande</a:t>
            </a:r>
            <a:endParaRPr lang="en-US" sz="1200" dirty="0">
              <a:latin typeface="Lexend Deca" pitchFamily="2" charset="0"/>
              <a:ea typeface="Sawarabi Mincho" panose="02000600000000000000" pitchFamily="2" charset="-128"/>
              <a:cs typeface="Bayon" pitchFamily="2" charset="0"/>
            </a:endParaRPr>
          </a:p>
        </p:txBody>
      </p:sp>
      <p:sp>
        <p:nvSpPr>
          <p:cNvPr id="10" name="Oval 99">
            <a:extLst>
              <a:ext uri="{FF2B5EF4-FFF2-40B4-BE49-F238E27FC236}">
                <a16:creationId xmlns:a16="http://schemas.microsoft.com/office/drawing/2014/main" id="{959037F3-5C87-015B-8EF2-F2A48D382DC4}"/>
              </a:ext>
            </a:extLst>
          </p:cNvPr>
          <p:cNvSpPr/>
          <p:nvPr/>
        </p:nvSpPr>
        <p:spPr>
          <a:xfrm>
            <a:off x="447311" y="7360442"/>
            <a:ext cx="382763" cy="382763"/>
          </a:xfrm>
          <a:prstGeom prst="ellipse">
            <a:avLst/>
          </a:prstGeom>
          <a:solidFill>
            <a:srgbClr val="6F81F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grpSp>
        <p:nvGrpSpPr>
          <p:cNvPr id="11" name="Graphic 699">
            <a:extLst>
              <a:ext uri="{FF2B5EF4-FFF2-40B4-BE49-F238E27FC236}">
                <a16:creationId xmlns:a16="http://schemas.microsoft.com/office/drawing/2014/main" id="{FF7A711D-B32E-A322-9CE5-16BA12D44092}"/>
              </a:ext>
            </a:extLst>
          </p:cNvPr>
          <p:cNvGrpSpPr/>
          <p:nvPr/>
        </p:nvGrpSpPr>
        <p:grpSpPr>
          <a:xfrm>
            <a:off x="554640" y="7496059"/>
            <a:ext cx="168104" cy="111527"/>
            <a:chOff x="2485663" y="718140"/>
            <a:chExt cx="489927" cy="325037"/>
          </a:xfrm>
          <a:solidFill>
            <a:schemeClr val="bg1"/>
          </a:solidFill>
        </p:grpSpPr>
        <p:sp>
          <p:nvSpPr>
            <p:cNvPr id="12" name="Freeform: Shape 1064">
              <a:extLst>
                <a:ext uri="{FF2B5EF4-FFF2-40B4-BE49-F238E27FC236}">
                  <a16:creationId xmlns:a16="http://schemas.microsoft.com/office/drawing/2014/main" id="{C329CCBB-CB3C-09BD-7365-5695CAC35830}"/>
                </a:ext>
              </a:extLst>
            </p:cNvPr>
            <p:cNvSpPr/>
            <p:nvPr/>
          </p:nvSpPr>
          <p:spPr>
            <a:xfrm>
              <a:off x="2485663" y="718140"/>
              <a:ext cx="489921" cy="244481"/>
            </a:xfrm>
            <a:custGeom>
              <a:avLst/>
              <a:gdLst>
                <a:gd name="connsiteX0" fmla="*/ 480505 w 489921"/>
                <a:gd name="connsiteY0" fmla="*/ 244481 h 244481"/>
                <a:gd name="connsiteX1" fmla="*/ 471081 w 489921"/>
                <a:gd name="connsiteY1" fmla="*/ 235058 h 244481"/>
                <a:gd name="connsiteX2" fmla="*/ 471081 w 489921"/>
                <a:gd name="connsiteY2" fmla="*/ 9423 h 244481"/>
                <a:gd name="connsiteX3" fmla="*/ 480505 w 489921"/>
                <a:gd name="connsiteY3" fmla="*/ 0 h 244481"/>
                <a:gd name="connsiteX4" fmla="*/ 489922 w 489921"/>
                <a:gd name="connsiteY4" fmla="*/ 9423 h 244481"/>
                <a:gd name="connsiteX5" fmla="*/ 489922 w 489921"/>
                <a:gd name="connsiteY5" fmla="*/ 235058 h 244481"/>
                <a:gd name="connsiteX6" fmla="*/ 480505 w 489921"/>
                <a:gd name="connsiteY6" fmla="*/ 244481 h 244481"/>
                <a:gd name="connsiteX7" fmla="*/ 9417 w 489921"/>
                <a:gd name="connsiteY7" fmla="*/ 244481 h 244481"/>
                <a:gd name="connsiteX8" fmla="*/ 18841 w 489921"/>
                <a:gd name="connsiteY8" fmla="*/ 235058 h 244481"/>
                <a:gd name="connsiteX9" fmla="*/ 18841 w 489921"/>
                <a:gd name="connsiteY9" fmla="*/ 9423 h 244481"/>
                <a:gd name="connsiteX10" fmla="*/ 9417 w 489921"/>
                <a:gd name="connsiteY10" fmla="*/ 0 h 244481"/>
                <a:gd name="connsiteX11" fmla="*/ 0 w 489921"/>
                <a:gd name="connsiteY11" fmla="*/ 9423 h 244481"/>
                <a:gd name="connsiteX12" fmla="*/ 0 w 489921"/>
                <a:gd name="connsiteY12" fmla="*/ 235058 h 244481"/>
                <a:gd name="connsiteX13" fmla="*/ 9417 w 489921"/>
                <a:gd name="connsiteY13" fmla="*/ 244481 h 2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9921" h="244481">
                  <a:moveTo>
                    <a:pt x="480505" y="244481"/>
                  </a:moveTo>
                  <a:cubicBezTo>
                    <a:pt x="475298" y="244481"/>
                    <a:pt x="471081" y="240259"/>
                    <a:pt x="471081" y="235058"/>
                  </a:cubicBezTo>
                  <a:lnTo>
                    <a:pt x="471081" y="9423"/>
                  </a:lnTo>
                  <a:cubicBezTo>
                    <a:pt x="471081" y="4216"/>
                    <a:pt x="475298" y="0"/>
                    <a:pt x="480505" y="0"/>
                  </a:cubicBezTo>
                  <a:cubicBezTo>
                    <a:pt x="485712" y="0"/>
                    <a:pt x="489922" y="4216"/>
                    <a:pt x="489922" y="9423"/>
                  </a:cubicBezTo>
                  <a:lnTo>
                    <a:pt x="489922" y="235058"/>
                  </a:lnTo>
                  <a:cubicBezTo>
                    <a:pt x="489922" y="240259"/>
                    <a:pt x="485712" y="244481"/>
                    <a:pt x="480505" y="244481"/>
                  </a:cubicBezTo>
                  <a:close/>
                  <a:moveTo>
                    <a:pt x="9417" y="244481"/>
                  </a:moveTo>
                  <a:cubicBezTo>
                    <a:pt x="14631" y="244481"/>
                    <a:pt x="18841" y="240259"/>
                    <a:pt x="18841" y="235058"/>
                  </a:cubicBezTo>
                  <a:lnTo>
                    <a:pt x="18841" y="9423"/>
                  </a:lnTo>
                  <a:cubicBezTo>
                    <a:pt x="18841" y="4216"/>
                    <a:pt x="14631" y="0"/>
                    <a:pt x="9417" y="0"/>
                  </a:cubicBezTo>
                  <a:cubicBezTo>
                    <a:pt x="4210" y="0"/>
                    <a:pt x="0" y="4216"/>
                    <a:pt x="0" y="9423"/>
                  </a:cubicBezTo>
                  <a:lnTo>
                    <a:pt x="0" y="235058"/>
                  </a:lnTo>
                  <a:cubicBezTo>
                    <a:pt x="0" y="240259"/>
                    <a:pt x="4210" y="244481"/>
                    <a:pt x="9417" y="244481"/>
                  </a:cubicBezTo>
                  <a:close/>
                </a:path>
              </a:pathLst>
            </a:custGeom>
            <a:grpFill/>
            <a:ln w="6350" cap="flat">
              <a:noFill/>
              <a:prstDash val="solid"/>
              <a:miter/>
            </a:ln>
          </p:spPr>
          <p:txBody>
            <a:bodyPr rtlCol="0" anchor="ctr"/>
            <a:lstStyle/>
            <a:p>
              <a:endParaRPr lang="en-US" sz="2113"/>
            </a:p>
          </p:txBody>
        </p:sp>
        <p:sp>
          <p:nvSpPr>
            <p:cNvPr id="13" name="Freeform: Shape 1065">
              <a:extLst>
                <a:ext uri="{FF2B5EF4-FFF2-40B4-BE49-F238E27FC236}">
                  <a16:creationId xmlns:a16="http://schemas.microsoft.com/office/drawing/2014/main" id="{BAE355A4-5572-4ACF-EDDD-356368863A84}"/>
                </a:ext>
              </a:extLst>
            </p:cNvPr>
            <p:cNvSpPr/>
            <p:nvPr/>
          </p:nvSpPr>
          <p:spPr>
            <a:xfrm>
              <a:off x="2627464" y="930128"/>
              <a:ext cx="348126" cy="113049"/>
            </a:xfrm>
            <a:custGeom>
              <a:avLst/>
              <a:gdLst>
                <a:gd name="connsiteX0" fmla="*/ 338703 w 348126"/>
                <a:gd name="connsiteY0" fmla="*/ 113049 h 113049"/>
                <a:gd name="connsiteX1" fmla="*/ 9423 w 348126"/>
                <a:gd name="connsiteY1" fmla="*/ 113049 h 113049"/>
                <a:gd name="connsiteX2" fmla="*/ 0 w 348126"/>
                <a:gd name="connsiteY2" fmla="*/ 103632 h 113049"/>
                <a:gd name="connsiteX3" fmla="*/ 9423 w 348126"/>
                <a:gd name="connsiteY3" fmla="*/ 94209 h 113049"/>
                <a:gd name="connsiteX4" fmla="*/ 329279 w 348126"/>
                <a:gd name="connsiteY4" fmla="*/ 94209 h 113049"/>
                <a:gd name="connsiteX5" fmla="*/ 329279 w 348126"/>
                <a:gd name="connsiteY5" fmla="*/ 9417 h 113049"/>
                <a:gd name="connsiteX6" fmla="*/ 338703 w 348126"/>
                <a:gd name="connsiteY6" fmla="*/ 0 h 113049"/>
                <a:gd name="connsiteX7" fmla="*/ 348126 w 348126"/>
                <a:gd name="connsiteY7" fmla="*/ 9417 h 113049"/>
                <a:gd name="connsiteX8" fmla="*/ 348126 w 348126"/>
                <a:gd name="connsiteY8" fmla="*/ 103632 h 113049"/>
                <a:gd name="connsiteX9" fmla="*/ 338703 w 348126"/>
                <a:gd name="connsiteY9" fmla="*/ 113049 h 1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126" h="113049">
                  <a:moveTo>
                    <a:pt x="338703" y="113049"/>
                  </a:moveTo>
                  <a:lnTo>
                    <a:pt x="9423" y="113049"/>
                  </a:lnTo>
                  <a:cubicBezTo>
                    <a:pt x="4210" y="113049"/>
                    <a:pt x="0" y="108839"/>
                    <a:pt x="0" y="103632"/>
                  </a:cubicBezTo>
                  <a:cubicBezTo>
                    <a:pt x="0" y="98425"/>
                    <a:pt x="4210" y="94209"/>
                    <a:pt x="9423" y="94209"/>
                  </a:cubicBezTo>
                  <a:lnTo>
                    <a:pt x="329279" y="94209"/>
                  </a:lnTo>
                  <a:lnTo>
                    <a:pt x="329279" y="9417"/>
                  </a:lnTo>
                  <a:cubicBezTo>
                    <a:pt x="329279" y="4210"/>
                    <a:pt x="333496" y="0"/>
                    <a:pt x="338703" y="0"/>
                  </a:cubicBezTo>
                  <a:cubicBezTo>
                    <a:pt x="343910" y="0"/>
                    <a:pt x="348126" y="4210"/>
                    <a:pt x="348126" y="9417"/>
                  </a:cubicBezTo>
                  <a:lnTo>
                    <a:pt x="348126" y="103632"/>
                  </a:lnTo>
                  <a:cubicBezTo>
                    <a:pt x="348126" y="108839"/>
                    <a:pt x="343910" y="113049"/>
                    <a:pt x="338703" y="113049"/>
                  </a:cubicBezTo>
                  <a:close/>
                </a:path>
              </a:pathLst>
            </a:custGeom>
            <a:grpFill/>
            <a:ln w="6350" cap="flat">
              <a:noFill/>
              <a:prstDash val="solid"/>
              <a:miter/>
            </a:ln>
          </p:spPr>
          <p:txBody>
            <a:bodyPr rtlCol="0" anchor="ctr"/>
            <a:lstStyle/>
            <a:p>
              <a:endParaRPr lang="en-US" sz="2113"/>
            </a:p>
          </p:txBody>
        </p:sp>
        <p:sp>
          <p:nvSpPr>
            <p:cNvPr id="14" name="Freeform: Shape 1066">
              <a:extLst>
                <a:ext uri="{FF2B5EF4-FFF2-40B4-BE49-F238E27FC236}">
                  <a16:creationId xmlns:a16="http://schemas.microsoft.com/office/drawing/2014/main" id="{0A21C66F-811E-CCF6-FFB1-9478A0C1C216}"/>
                </a:ext>
              </a:extLst>
            </p:cNvPr>
            <p:cNvSpPr/>
            <p:nvPr/>
          </p:nvSpPr>
          <p:spPr>
            <a:xfrm>
              <a:off x="2806000" y="883010"/>
              <a:ext cx="169586" cy="141327"/>
            </a:xfrm>
            <a:custGeom>
              <a:avLst/>
              <a:gdLst>
                <a:gd name="connsiteX0" fmla="*/ 160168 w 169586"/>
                <a:gd name="connsiteY0" fmla="*/ 141328 h 141327"/>
                <a:gd name="connsiteX1" fmla="*/ 154224 w 169586"/>
                <a:gd name="connsiteY1" fmla="*/ 139213 h 141327"/>
                <a:gd name="connsiteX2" fmla="*/ 3481 w 169586"/>
                <a:gd name="connsiteY2" fmla="*/ 16734 h 141327"/>
                <a:gd name="connsiteX3" fmla="*/ 2116 w 169586"/>
                <a:gd name="connsiteY3" fmla="*/ 3488 h 141327"/>
                <a:gd name="connsiteX4" fmla="*/ 15362 w 169586"/>
                <a:gd name="connsiteY4" fmla="*/ 2129 h 141327"/>
                <a:gd name="connsiteX5" fmla="*/ 166105 w 169586"/>
                <a:gd name="connsiteY5" fmla="*/ 124602 h 141327"/>
                <a:gd name="connsiteX6" fmla="*/ 167470 w 169586"/>
                <a:gd name="connsiteY6" fmla="*/ 137848 h 141327"/>
                <a:gd name="connsiteX7" fmla="*/ 160168 w 169586"/>
                <a:gd name="connsiteY7" fmla="*/ 141328 h 14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86" h="141327">
                  <a:moveTo>
                    <a:pt x="160168" y="141328"/>
                  </a:moveTo>
                  <a:cubicBezTo>
                    <a:pt x="158066" y="141328"/>
                    <a:pt x="155970" y="140648"/>
                    <a:pt x="154224" y="139213"/>
                  </a:cubicBezTo>
                  <a:lnTo>
                    <a:pt x="3481" y="16734"/>
                  </a:lnTo>
                  <a:cubicBezTo>
                    <a:pt x="-551" y="13458"/>
                    <a:pt x="-1180" y="7533"/>
                    <a:pt x="2116" y="3488"/>
                  </a:cubicBezTo>
                  <a:cubicBezTo>
                    <a:pt x="5393" y="-544"/>
                    <a:pt x="11311" y="-1192"/>
                    <a:pt x="15362" y="2129"/>
                  </a:cubicBezTo>
                  <a:lnTo>
                    <a:pt x="166105" y="124602"/>
                  </a:lnTo>
                  <a:cubicBezTo>
                    <a:pt x="170137" y="127878"/>
                    <a:pt x="170766" y="133803"/>
                    <a:pt x="167470" y="137848"/>
                  </a:cubicBezTo>
                  <a:cubicBezTo>
                    <a:pt x="165609" y="140134"/>
                    <a:pt x="162904" y="141328"/>
                    <a:pt x="160168" y="141328"/>
                  </a:cubicBezTo>
                  <a:close/>
                </a:path>
              </a:pathLst>
            </a:custGeom>
            <a:grpFill/>
            <a:ln w="6350" cap="flat">
              <a:noFill/>
              <a:prstDash val="solid"/>
              <a:miter/>
            </a:ln>
          </p:spPr>
          <p:txBody>
            <a:bodyPr rtlCol="0" anchor="ctr"/>
            <a:lstStyle/>
            <a:p>
              <a:endParaRPr lang="en-US" sz="2113"/>
            </a:p>
          </p:txBody>
        </p:sp>
        <p:sp>
          <p:nvSpPr>
            <p:cNvPr id="15" name="Freeform: Shape 1067">
              <a:extLst>
                <a:ext uri="{FF2B5EF4-FFF2-40B4-BE49-F238E27FC236}">
                  <a16:creationId xmlns:a16="http://schemas.microsoft.com/office/drawing/2014/main" id="{19A221E7-D42D-985B-9487-5AC0DFFA5D27}"/>
                </a:ext>
              </a:extLst>
            </p:cNvPr>
            <p:cNvSpPr/>
            <p:nvPr/>
          </p:nvSpPr>
          <p:spPr>
            <a:xfrm>
              <a:off x="2485663" y="930128"/>
              <a:ext cx="188429" cy="113049"/>
            </a:xfrm>
            <a:custGeom>
              <a:avLst/>
              <a:gdLst>
                <a:gd name="connsiteX0" fmla="*/ 9417 w 188429"/>
                <a:gd name="connsiteY0" fmla="*/ 113049 h 113049"/>
                <a:gd name="connsiteX1" fmla="*/ 179007 w 188429"/>
                <a:gd name="connsiteY1" fmla="*/ 113049 h 113049"/>
                <a:gd name="connsiteX2" fmla="*/ 188430 w 188429"/>
                <a:gd name="connsiteY2" fmla="*/ 103632 h 113049"/>
                <a:gd name="connsiteX3" fmla="*/ 179007 w 188429"/>
                <a:gd name="connsiteY3" fmla="*/ 94209 h 113049"/>
                <a:gd name="connsiteX4" fmla="*/ 18841 w 188429"/>
                <a:gd name="connsiteY4" fmla="*/ 94209 h 113049"/>
                <a:gd name="connsiteX5" fmla="*/ 18841 w 188429"/>
                <a:gd name="connsiteY5" fmla="*/ 9417 h 113049"/>
                <a:gd name="connsiteX6" fmla="*/ 9417 w 188429"/>
                <a:gd name="connsiteY6" fmla="*/ 0 h 113049"/>
                <a:gd name="connsiteX7" fmla="*/ 0 w 188429"/>
                <a:gd name="connsiteY7" fmla="*/ 9417 h 113049"/>
                <a:gd name="connsiteX8" fmla="*/ 0 w 188429"/>
                <a:gd name="connsiteY8" fmla="*/ 103632 h 113049"/>
                <a:gd name="connsiteX9" fmla="*/ 9417 w 188429"/>
                <a:gd name="connsiteY9" fmla="*/ 113049 h 1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429" h="113049">
                  <a:moveTo>
                    <a:pt x="9417" y="113049"/>
                  </a:moveTo>
                  <a:lnTo>
                    <a:pt x="179007" y="113049"/>
                  </a:lnTo>
                  <a:cubicBezTo>
                    <a:pt x="184214" y="113049"/>
                    <a:pt x="188430" y="108839"/>
                    <a:pt x="188430" y="103632"/>
                  </a:cubicBezTo>
                  <a:cubicBezTo>
                    <a:pt x="188430" y="98425"/>
                    <a:pt x="184214" y="94209"/>
                    <a:pt x="179007" y="94209"/>
                  </a:cubicBezTo>
                  <a:lnTo>
                    <a:pt x="18841" y="94209"/>
                  </a:lnTo>
                  <a:lnTo>
                    <a:pt x="18841" y="9417"/>
                  </a:lnTo>
                  <a:cubicBezTo>
                    <a:pt x="18841" y="4210"/>
                    <a:pt x="14631" y="0"/>
                    <a:pt x="9417" y="0"/>
                  </a:cubicBezTo>
                  <a:cubicBezTo>
                    <a:pt x="4210" y="0"/>
                    <a:pt x="0" y="4210"/>
                    <a:pt x="0" y="9417"/>
                  </a:cubicBezTo>
                  <a:lnTo>
                    <a:pt x="0" y="103632"/>
                  </a:lnTo>
                  <a:cubicBezTo>
                    <a:pt x="0" y="108839"/>
                    <a:pt x="4210" y="113049"/>
                    <a:pt x="9417" y="113049"/>
                  </a:cubicBezTo>
                  <a:close/>
                </a:path>
              </a:pathLst>
            </a:custGeom>
            <a:grpFill/>
            <a:ln w="6350" cap="flat">
              <a:noFill/>
              <a:prstDash val="solid"/>
              <a:miter/>
            </a:ln>
          </p:spPr>
          <p:txBody>
            <a:bodyPr rtlCol="0" anchor="ctr"/>
            <a:lstStyle/>
            <a:p>
              <a:endParaRPr lang="en-US" sz="2113"/>
            </a:p>
          </p:txBody>
        </p:sp>
        <p:sp>
          <p:nvSpPr>
            <p:cNvPr id="16" name="Freeform: Shape 1068">
              <a:extLst>
                <a:ext uri="{FF2B5EF4-FFF2-40B4-BE49-F238E27FC236}">
                  <a16:creationId xmlns:a16="http://schemas.microsoft.com/office/drawing/2014/main" id="{2856D413-A6AB-0E32-1A86-918E5A50DC43}"/>
                </a:ext>
              </a:extLst>
            </p:cNvPr>
            <p:cNvSpPr/>
            <p:nvPr/>
          </p:nvSpPr>
          <p:spPr>
            <a:xfrm>
              <a:off x="2485664" y="883010"/>
              <a:ext cx="169585" cy="141327"/>
            </a:xfrm>
            <a:custGeom>
              <a:avLst/>
              <a:gdLst>
                <a:gd name="connsiteX0" fmla="*/ 9416 w 169585"/>
                <a:gd name="connsiteY0" fmla="*/ 141328 h 141327"/>
                <a:gd name="connsiteX1" fmla="*/ 15366 w 169585"/>
                <a:gd name="connsiteY1" fmla="*/ 139213 h 141327"/>
                <a:gd name="connsiteX2" fmla="*/ 166102 w 169585"/>
                <a:gd name="connsiteY2" fmla="*/ 16734 h 141327"/>
                <a:gd name="connsiteX3" fmla="*/ 167467 w 169585"/>
                <a:gd name="connsiteY3" fmla="*/ 3488 h 141327"/>
                <a:gd name="connsiteX4" fmla="*/ 154221 w 169585"/>
                <a:gd name="connsiteY4" fmla="*/ 2129 h 141327"/>
                <a:gd name="connsiteX5" fmla="*/ 3479 w 169585"/>
                <a:gd name="connsiteY5" fmla="*/ 124602 h 141327"/>
                <a:gd name="connsiteX6" fmla="*/ 2113 w 169585"/>
                <a:gd name="connsiteY6" fmla="*/ 137848 h 141327"/>
                <a:gd name="connsiteX7" fmla="*/ 9416 w 169585"/>
                <a:gd name="connsiteY7" fmla="*/ 141328 h 14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85" h="141327">
                  <a:moveTo>
                    <a:pt x="9416" y="141328"/>
                  </a:moveTo>
                  <a:cubicBezTo>
                    <a:pt x="11518" y="141328"/>
                    <a:pt x="13620" y="140648"/>
                    <a:pt x="15366" y="139213"/>
                  </a:cubicBezTo>
                  <a:lnTo>
                    <a:pt x="166102" y="16734"/>
                  </a:lnTo>
                  <a:cubicBezTo>
                    <a:pt x="170141" y="13458"/>
                    <a:pt x="170763" y="7533"/>
                    <a:pt x="167467" y="3488"/>
                  </a:cubicBezTo>
                  <a:cubicBezTo>
                    <a:pt x="164191" y="-544"/>
                    <a:pt x="158273" y="-1192"/>
                    <a:pt x="154221" y="2129"/>
                  </a:cubicBezTo>
                  <a:lnTo>
                    <a:pt x="3479" y="124602"/>
                  </a:lnTo>
                  <a:cubicBezTo>
                    <a:pt x="-554" y="127878"/>
                    <a:pt x="-1176" y="133803"/>
                    <a:pt x="2113" y="137848"/>
                  </a:cubicBezTo>
                  <a:cubicBezTo>
                    <a:pt x="3974" y="140134"/>
                    <a:pt x="6679" y="141328"/>
                    <a:pt x="9416" y="141328"/>
                  </a:cubicBezTo>
                  <a:close/>
                </a:path>
              </a:pathLst>
            </a:custGeom>
            <a:grpFill/>
            <a:ln w="6350" cap="flat">
              <a:noFill/>
              <a:prstDash val="solid"/>
              <a:miter/>
            </a:ln>
          </p:spPr>
          <p:txBody>
            <a:bodyPr rtlCol="0" anchor="ctr"/>
            <a:lstStyle/>
            <a:p>
              <a:endParaRPr lang="en-US" sz="2113"/>
            </a:p>
          </p:txBody>
        </p:sp>
      </p:grpSp>
      <p:sp>
        <p:nvSpPr>
          <p:cNvPr id="17" name="Rectangle 16">
            <a:extLst>
              <a:ext uri="{FF2B5EF4-FFF2-40B4-BE49-F238E27FC236}">
                <a16:creationId xmlns:a16="http://schemas.microsoft.com/office/drawing/2014/main" id="{B1AEA346-4D3F-3A6D-79DC-FE6711E39FD7}"/>
              </a:ext>
            </a:extLst>
          </p:cNvPr>
          <p:cNvSpPr/>
          <p:nvPr/>
        </p:nvSpPr>
        <p:spPr>
          <a:xfrm>
            <a:off x="975336" y="7356887"/>
            <a:ext cx="1525381" cy="291426"/>
          </a:xfrm>
          <a:prstGeom prst="rect">
            <a:avLst/>
          </a:prstGeom>
        </p:spPr>
        <p:txBody>
          <a:bodyPr wrap="square" lIns="0" tIns="0" rIns="0" bIns="0">
            <a:spAutoFit/>
          </a:bodyPr>
          <a:lstStyle/>
          <a:p>
            <a:pPr>
              <a:lnSpc>
                <a:spcPct val="150000"/>
              </a:lnSpc>
            </a:pPr>
            <a:r>
              <a:rPr lang="en-ID" sz="1408" dirty="0">
                <a:latin typeface="Quicksand Light" pitchFamily="2" charset="0"/>
                <a:ea typeface="Inter" panose="020B0502030000000004" pitchFamily="34" charset="0"/>
                <a:cs typeface="Poppins Light" panose="00000400000000000000" pitchFamily="2" charset="0"/>
              </a:rPr>
              <a:t>rodolphe@playn.fr</a:t>
            </a:r>
          </a:p>
        </p:txBody>
      </p:sp>
    </p:spTree>
    <p:extLst>
      <p:ext uri="{BB962C8B-B14F-4D97-AF65-F5344CB8AC3E}">
        <p14:creationId xmlns:p14="http://schemas.microsoft.com/office/powerpoint/2010/main" val="172351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56553" y="493026"/>
            <a:ext cx="2539991" cy="76944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0" dirty="0" err="1">
                <a:latin typeface="Lexend Deca" pitchFamily="2" charset="0"/>
                <a:ea typeface="Sawarabi Mincho" panose="02000600000000000000" pitchFamily="2" charset="-128"/>
                <a:cs typeface="Bayon" pitchFamily="2" charset="0"/>
              </a:rPr>
              <a:t>Itinéraire</a:t>
            </a:r>
            <a:r>
              <a:rPr lang="en-US" sz="5000" dirty="0">
                <a:latin typeface="Lexend Deca" pitchFamily="2" charset="0"/>
                <a:ea typeface="Sawarabi Mincho" panose="02000600000000000000" pitchFamily="2" charset="-128"/>
                <a:cs typeface="Bayon" pitchFamily="2" charset="0"/>
              </a:rPr>
              <a:t>.</a:t>
            </a:r>
          </a:p>
        </p:txBody>
      </p:sp>
      <p:sp>
        <p:nvSpPr>
          <p:cNvPr id="24" name="Rectangle 23">
            <a:extLst>
              <a:ext uri="{FF2B5EF4-FFF2-40B4-BE49-F238E27FC236}">
                <a16:creationId xmlns:a16="http://schemas.microsoft.com/office/drawing/2014/main" id="{AC62BD0C-4658-2E41-8C21-DADEAE35C1C4}"/>
              </a:ext>
            </a:extLst>
          </p:cNvPr>
          <p:cNvSpPr/>
          <p:nvPr/>
        </p:nvSpPr>
        <p:spPr>
          <a:xfrm>
            <a:off x="256552" y="1715379"/>
            <a:ext cx="6378293" cy="3658822"/>
          </a:xfrm>
          <a:prstGeom prst="rect">
            <a:avLst/>
          </a:prstGeom>
        </p:spPr>
        <p:txBody>
          <a:bodyPr wrap="square" lIns="0" tIns="0" rIns="0" bIns="0">
            <a:spAutoFit/>
          </a:bodyPr>
          <a:lstStyle/>
          <a:p>
            <a:pPr marL="201209" indent="-201209">
              <a:lnSpc>
                <a:spcPct val="150000"/>
              </a:lnSpc>
              <a:buBlip>
                <a:blip r:embed="rId2"/>
              </a:buBlip>
            </a:pPr>
            <a:r>
              <a:rPr lang="en-ID" sz="1644" dirty="0">
                <a:latin typeface="Quicksand Light" pitchFamily="2" charset="0"/>
                <a:ea typeface="Inter" panose="020B0502030000000004" pitchFamily="34" charset="0"/>
                <a:cs typeface="Poppins Light" panose="00000400000000000000" pitchFamily="2" charset="0"/>
              </a:rPr>
              <a:t>JOUR 1 : FRANCE - DEPART - DUBLIN</a:t>
            </a:r>
          </a:p>
          <a:p>
            <a:pPr>
              <a:lnSpc>
                <a:spcPct val="150000"/>
              </a:lnSpc>
            </a:pPr>
            <a:r>
              <a:rPr lang="en-ID" sz="1644" dirty="0">
                <a:latin typeface="Quicksand Light" pitchFamily="2" charset="0"/>
                <a:ea typeface="Inter" panose="020B0502030000000004" pitchFamily="34" charset="0"/>
                <a:cs typeface="Poppins Light" panose="00000400000000000000" pitchFamily="2" charset="0"/>
              </a:rPr>
              <a:t>    JOUR 2 : DUBLIN ET CAHIR</a:t>
            </a:r>
          </a:p>
          <a:p>
            <a:pPr>
              <a:lnSpc>
                <a:spcPct val="150000"/>
              </a:lnSpc>
            </a:pPr>
            <a:r>
              <a:rPr lang="en-ID" sz="1644" dirty="0">
                <a:latin typeface="Quicksand Light" pitchFamily="2" charset="0"/>
                <a:ea typeface="Inter" panose="020B0502030000000004" pitchFamily="34" charset="0"/>
                <a:cs typeface="Poppins Light" panose="00000400000000000000" pitchFamily="2" charset="0"/>
              </a:rPr>
              <a:t>    JOUR 3 : L’ANNEAU DU KERRY</a:t>
            </a:r>
          </a:p>
          <a:p>
            <a:pPr>
              <a:lnSpc>
                <a:spcPct val="150000"/>
              </a:lnSpc>
            </a:pPr>
            <a:r>
              <a:rPr lang="en-ID" sz="1644" dirty="0">
                <a:latin typeface="Quicksand Light" pitchFamily="2" charset="0"/>
                <a:ea typeface="Inter" panose="020B0502030000000004" pitchFamily="34" charset="0"/>
                <a:cs typeface="Poppins Light" panose="00000400000000000000" pitchFamily="2" charset="0"/>
              </a:rPr>
              <a:t>    JOUR 4 : LA PENINSULE DE DINGLE</a:t>
            </a:r>
          </a:p>
          <a:p>
            <a:pPr>
              <a:lnSpc>
                <a:spcPct val="150000"/>
              </a:lnSpc>
            </a:pPr>
            <a:r>
              <a:rPr lang="en-ID" sz="1644" dirty="0">
                <a:latin typeface="Quicksand Light" pitchFamily="2" charset="0"/>
                <a:ea typeface="Inter" panose="020B0502030000000004" pitchFamily="34" charset="0"/>
                <a:cs typeface="Poppins Light" panose="00000400000000000000" pitchFamily="2" charset="0"/>
              </a:rPr>
              <a:t>    JOUR 5 : LE BURREN ET FALAISES DE MOHER</a:t>
            </a:r>
          </a:p>
          <a:p>
            <a:pPr>
              <a:lnSpc>
                <a:spcPct val="150000"/>
              </a:lnSpc>
            </a:pPr>
            <a:r>
              <a:rPr lang="en-ID" sz="1644" dirty="0">
                <a:latin typeface="Quicksand Light" pitchFamily="2" charset="0"/>
                <a:ea typeface="Inter" panose="020B0502030000000004" pitchFamily="34" charset="0"/>
                <a:cs typeface="Poppins Light" panose="00000400000000000000" pitchFamily="2" charset="0"/>
              </a:rPr>
              <a:t>    JOUR 6 : LE CONNEMARA</a:t>
            </a:r>
          </a:p>
          <a:p>
            <a:pPr>
              <a:lnSpc>
                <a:spcPct val="150000"/>
              </a:lnSpc>
            </a:pPr>
            <a:r>
              <a:rPr lang="en-ID" sz="1644" dirty="0">
                <a:latin typeface="Quicksand Light" pitchFamily="2" charset="0"/>
                <a:ea typeface="Inter" panose="020B0502030000000004" pitchFamily="34" charset="0"/>
                <a:cs typeface="Poppins Light" panose="00000400000000000000" pitchFamily="2" charset="0"/>
              </a:rPr>
              <a:t>    JOUR 7 : WHISKEY &amp; CAPITALE</a:t>
            </a:r>
          </a:p>
          <a:p>
            <a:pPr>
              <a:lnSpc>
                <a:spcPct val="150000"/>
              </a:lnSpc>
            </a:pPr>
            <a:r>
              <a:rPr lang="en-ID" sz="1644" dirty="0">
                <a:latin typeface="Quicksand Light" pitchFamily="2" charset="0"/>
                <a:ea typeface="Inter" panose="020B0502030000000004" pitchFamily="34" charset="0"/>
                <a:cs typeface="Poppins Light" panose="00000400000000000000" pitchFamily="2" charset="0"/>
              </a:rPr>
              <a:t>    JOUR 8 : DUBLIN - DEPART - FRANCE</a:t>
            </a:r>
          </a:p>
          <a:p>
            <a:pPr>
              <a:lnSpc>
                <a:spcPct val="150000"/>
              </a:lnSpc>
            </a:pPr>
            <a:r>
              <a:rPr lang="en-ID" sz="1644" dirty="0">
                <a:latin typeface="Quicksand Light" pitchFamily="2" charset="0"/>
                <a:ea typeface="Inter" panose="020B0502030000000004" pitchFamily="34" charset="0"/>
                <a:cs typeface="Poppins Light" panose="00000400000000000000" pitchFamily="2" charset="0"/>
              </a:rPr>
              <a:t>        </a:t>
            </a:r>
            <a:r>
              <a:rPr lang="en-ID" sz="1174" dirty="0">
                <a:latin typeface="Quicksand Light" pitchFamily="2" charset="0"/>
                <a:ea typeface="Inter" panose="020B0502030000000004" pitchFamily="34" charset="0"/>
                <a:cs typeface="Poppins Light" panose="00000400000000000000" pitchFamily="2" charset="0"/>
              </a:rPr>
              <a:t> </a:t>
            </a:r>
          </a:p>
          <a:p>
            <a:pPr marL="201209" indent="-201209">
              <a:lnSpc>
                <a:spcPct val="150000"/>
              </a:lnSpc>
              <a:buBlip>
                <a:blip r:embed="rId2"/>
              </a:buBlip>
            </a:pPr>
            <a:endParaRPr lang="en-ID" sz="1174" dirty="0">
              <a:latin typeface="Quicksand Light" pitchFamily="2" charset="0"/>
              <a:ea typeface="Inter" panose="020B0502030000000004" pitchFamily="34" charset="0"/>
              <a:cs typeface="Poppins Light" panose="00000400000000000000" pitchFamily="2" charset="0"/>
            </a:endParaRPr>
          </a:p>
        </p:txBody>
      </p:sp>
      <p:sp>
        <p:nvSpPr>
          <p:cNvPr id="28" name="Oval 27"/>
          <p:cNvSpPr/>
          <p:nvPr/>
        </p:nvSpPr>
        <p:spPr>
          <a:xfrm>
            <a:off x="5936782" y="771119"/>
            <a:ext cx="420843" cy="420843"/>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dirty="0"/>
          </a:p>
        </p:txBody>
      </p:sp>
      <p:sp>
        <p:nvSpPr>
          <p:cNvPr id="31" name="Oval 30"/>
          <p:cNvSpPr/>
          <p:nvPr/>
        </p:nvSpPr>
        <p:spPr>
          <a:xfrm>
            <a:off x="6391025" y="586589"/>
            <a:ext cx="243821" cy="2438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pic>
        <p:nvPicPr>
          <p:cNvPr id="6" name="Image 5">
            <a:extLst>
              <a:ext uri="{FF2B5EF4-FFF2-40B4-BE49-F238E27FC236}">
                <a16:creationId xmlns:a16="http://schemas.microsoft.com/office/drawing/2014/main" id="{DBB36A51-9B02-97A2-063A-4CC0084982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357" y="198169"/>
            <a:ext cx="773090" cy="266803"/>
          </a:xfrm>
          <a:prstGeom prst="rect">
            <a:avLst/>
          </a:prstGeom>
        </p:spPr>
      </p:pic>
      <p:pic>
        <p:nvPicPr>
          <p:cNvPr id="2" name="Espace réservé pour une image  7">
            <a:extLst>
              <a:ext uri="{FF2B5EF4-FFF2-40B4-BE49-F238E27FC236}">
                <a16:creationId xmlns:a16="http://schemas.microsoft.com/office/drawing/2014/main" id="{CA0897FE-5328-16A9-7EA3-37A17C9D082E}"/>
              </a:ext>
            </a:extLst>
          </p:cNvPr>
          <p:cNvPicPr>
            <a:picLocks noChangeAspect="1"/>
          </p:cNvPicPr>
          <p:nvPr/>
        </p:nvPicPr>
        <p:blipFill>
          <a:blip r:embed="rId4">
            <a:extLst>
              <a:ext uri="{28A0092B-C50C-407E-A947-70E740481C1C}">
                <a14:useLocalDpi xmlns:a14="http://schemas.microsoft.com/office/drawing/2010/main" val="0"/>
              </a:ext>
            </a:extLst>
          </a:blip>
          <a:srcRect l="2305" r="2305"/>
          <a:stretch/>
        </p:blipFill>
        <p:spPr>
          <a:xfrm>
            <a:off x="289952" y="5273458"/>
            <a:ext cx="6344893" cy="4434373"/>
          </a:xfrm>
          <a:prstGeom prst="roundRect">
            <a:avLst>
              <a:gd name="adj" fmla="val 11230"/>
            </a:avLst>
          </a:prstGeom>
          <a:pattFill prst="trellis">
            <a:fgClr>
              <a:schemeClr val="accent1"/>
            </a:fgClr>
            <a:bgClr>
              <a:schemeClr val="bg1"/>
            </a:bgClr>
          </a:pattFill>
        </p:spPr>
      </p:pic>
      <p:sp>
        <p:nvSpPr>
          <p:cNvPr id="7" name="TextBox 21">
            <a:extLst>
              <a:ext uri="{FF2B5EF4-FFF2-40B4-BE49-F238E27FC236}">
                <a16:creationId xmlns:a16="http://schemas.microsoft.com/office/drawing/2014/main" id="{427BF2CB-D535-4C5A-9BDF-FA7D2B0C5E04}"/>
              </a:ext>
            </a:extLst>
          </p:cNvPr>
          <p:cNvSpPr txBox="1"/>
          <p:nvPr/>
        </p:nvSpPr>
        <p:spPr>
          <a:xfrm>
            <a:off x="256553" y="239237"/>
            <a:ext cx="43762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latin typeface="Lexend Deca" pitchFamily="2" charset="0"/>
                <a:ea typeface="Sawarabi Mincho" panose="02000600000000000000" pitchFamily="2" charset="-128"/>
                <a:cs typeface="Bayon" pitchFamily="2" charset="0"/>
              </a:rPr>
              <a:t>Irlande</a:t>
            </a:r>
            <a:endParaRPr lang="en-US" sz="1200" dirty="0">
              <a:latin typeface="Lexend Deca" pitchFamily="2" charset="0"/>
              <a:ea typeface="Sawarabi Mincho" panose="02000600000000000000" pitchFamily="2" charset="-128"/>
              <a:cs typeface="Bayon" pitchFamily="2" charset="0"/>
            </a:endParaRPr>
          </a:p>
        </p:txBody>
      </p:sp>
    </p:spTree>
    <p:extLst>
      <p:ext uri="{BB962C8B-B14F-4D97-AF65-F5344CB8AC3E}">
        <p14:creationId xmlns:p14="http://schemas.microsoft.com/office/powerpoint/2010/main" val="165737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150" y="458578"/>
            <a:ext cx="3217547" cy="794705"/>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0" dirty="0">
                <a:latin typeface="Lexend Deca Medium" pitchFamily="2" charset="0"/>
                <a:ea typeface="Sawarabi Mincho" panose="02000600000000000000" pitchFamily="2" charset="-128"/>
                <a:cs typeface="Bayon" pitchFamily="2" charset="0"/>
              </a:rPr>
              <a:t>Points forts.</a:t>
            </a:r>
          </a:p>
        </p:txBody>
      </p:sp>
      <p:sp>
        <p:nvSpPr>
          <p:cNvPr id="17" name="TextBox 16"/>
          <p:cNvSpPr txBox="1"/>
          <p:nvPr/>
        </p:nvSpPr>
        <p:spPr>
          <a:xfrm>
            <a:off x="1164433" y="1944028"/>
            <a:ext cx="4960794" cy="25301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44" dirty="0" err="1">
                <a:latin typeface="Lexend Deca Medium" pitchFamily="2" charset="0"/>
                <a:ea typeface="Sawarabi Mincho" panose="02000600000000000000" pitchFamily="2" charset="-128"/>
                <a:cs typeface="Bayon" pitchFamily="2" charset="0"/>
              </a:rPr>
              <a:t>Hôtels</a:t>
            </a:r>
            <a:r>
              <a:rPr lang="en-US" sz="1644" dirty="0">
                <a:latin typeface="Lexend Deca Medium" pitchFamily="2" charset="0"/>
                <a:ea typeface="Sawarabi Mincho" panose="02000600000000000000" pitchFamily="2" charset="-128"/>
                <a:cs typeface="Bayon" pitchFamily="2" charset="0"/>
              </a:rPr>
              <a:t> de </a:t>
            </a:r>
            <a:r>
              <a:rPr lang="en-US" sz="1644" dirty="0" err="1">
                <a:latin typeface="Lexend Deca Medium" pitchFamily="2" charset="0"/>
                <a:ea typeface="Sawarabi Mincho" panose="02000600000000000000" pitchFamily="2" charset="-128"/>
                <a:cs typeface="Bayon" pitchFamily="2" charset="0"/>
              </a:rPr>
              <a:t>qualité</a:t>
            </a:r>
            <a:r>
              <a:rPr lang="en-US" sz="1644" dirty="0">
                <a:latin typeface="Lexend Deca Medium" pitchFamily="2" charset="0"/>
                <a:ea typeface="Sawarabi Mincho" panose="02000600000000000000" pitchFamily="2" charset="-128"/>
                <a:cs typeface="Bayon" pitchFamily="2" charset="0"/>
              </a:rPr>
              <a:t> </a:t>
            </a:r>
            <a:r>
              <a:rPr lang="en-US" sz="1644" dirty="0" err="1">
                <a:latin typeface="Lexend Deca Medium" pitchFamily="2" charset="0"/>
                <a:ea typeface="Sawarabi Mincho" panose="02000600000000000000" pitchFamily="2" charset="-128"/>
                <a:cs typeface="Bayon" pitchFamily="2" charset="0"/>
              </a:rPr>
              <a:t>en</a:t>
            </a:r>
            <a:r>
              <a:rPr lang="en-US" sz="1644" dirty="0">
                <a:latin typeface="Lexend Deca Medium" pitchFamily="2" charset="0"/>
                <a:ea typeface="Sawarabi Mincho" panose="02000600000000000000" pitchFamily="2" charset="-128"/>
                <a:cs typeface="Bayon" pitchFamily="2" charset="0"/>
              </a:rPr>
              <a:t> 3*&amp; 4*</a:t>
            </a:r>
          </a:p>
        </p:txBody>
      </p:sp>
      <p:sp>
        <p:nvSpPr>
          <p:cNvPr id="22" name="TextBox 21"/>
          <p:cNvSpPr txBox="1"/>
          <p:nvPr/>
        </p:nvSpPr>
        <p:spPr>
          <a:xfrm>
            <a:off x="1157465" y="2940451"/>
            <a:ext cx="2224263" cy="50603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44" dirty="0">
                <a:latin typeface="Lexend Deca Medium" pitchFamily="2" charset="0"/>
                <a:ea typeface="Sawarabi Mincho" panose="02000600000000000000" pitchFamily="2" charset="-128"/>
                <a:cs typeface="Bayon" pitchFamily="2" charset="0"/>
              </a:rPr>
              <a:t>Pension </a:t>
            </a:r>
            <a:r>
              <a:rPr lang="en-US" sz="1644" dirty="0" err="1">
                <a:latin typeface="Lexend Deca Medium" pitchFamily="2" charset="0"/>
                <a:ea typeface="Sawarabi Mincho" panose="02000600000000000000" pitchFamily="2" charset="-128"/>
                <a:cs typeface="Bayon" pitchFamily="2" charset="0"/>
              </a:rPr>
              <a:t>selon</a:t>
            </a:r>
            <a:r>
              <a:rPr lang="en-US" sz="1644" dirty="0">
                <a:latin typeface="Lexend Deca Medium" pitchFamily="2" charset="0"/>
                <a:ea typeface="Sawarabi Mincho" panose="02000600000000000000" pitchFamily="2" charset="-128"/>
                <a:cs typeface="Bayon" pitchFamily="2" charset="0"/>
              </a:rPr>
              <a:t> </a:t>
            </a:r>
            <a:r>
              <a:rPr lang="en-US" sz="1644" dirty="0" err="1">
                <a:latin typeface="Lexend Deca Medium" pitchFamily="2" charset="0"/>
                <a:ea typeface="Sawarabi Mincho" panose="02000600000000000000" pitchFamily="2" charset="-128"/>
                <a:cs typeface="Bayon" pitchFamily="2" charset="0"/>
              </a:rPr>
              <a:t>programme</a:t>
            </a:r>
            <a:endParaRPr lang="en-US" sz="1644" dirty="0">
              <a:latin typeface="Lexend Deca Medium" pitchFamily="2" charset="0"/>
              <a:ea typeface="Sawarabi Mincho" panose="02000600000000000000" pitchFamily="2" charset="-128"/>
              <a:cs typeface="Bayon" pitchFamily="2" charset="0"/>
            </a:endParaRPr>
          </a:p>
          <a:p>
            <a:endParaRPr lang="en-US" sz="1644" dirty="0">
              <a:latin typeface="Lexend Deca Medium" pitchFamily="2" charset="0"/>
              <a:ea typeface="Sawarabi Mincho" panose="02000600000000000000" pitchFamily="2" charset="-128"/>
              <a:cs typeface="Bayon" pitchFamily="2" charset="0"/>
            </a:endParaRPr>
          </a:p>
        </p:txBody>
      </p:sp>
      <p:sp>
        <p:nvSpPr>
          <p:cNvPr id="62" name="Oval 61"/>
          <p:cNvSpPr/>
          <p:nvPr/>
        </p:nvSpPr>
        <p:spPr>
          <a:xfrm>
            <a:off x="5932622" y="712862"/>
            <a:ext cx="420843" cy="420843"/>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63" name="Oval 62"/>
          <p:cNvSpPr/>
          <p:nvPr/>
        </p:nvSpPr>
        <p:spPr>
          <a:xfrm>
            <a:off x="6353465" y="1103820"/>
            <a:ext cx="243821" cy="2438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64" name="Oval 63"/>
          <p:cNvSpPr/>
          <p:nvPr/>
        </p:nvSpPr>
        <p:spPr>
          <a:xfrm>
            <a:off x="6411029" y="612109"/>
            <a:ext cx="243821" cy="2438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grpSp>
        <p:nvGrpSpPr>
          <p:cNvPr id="58" name="Group 57">
            <a:extLst>
              <a:ext uri="{FF2B5EF4-FFF2-40B4-BE49-F238E27FC236}">
                <a16:creationId xmlns:a16="http://schemas.microsoft.com/office/drawing/2014/main" id="{CBDF0E78-19DD-4073-ABFB-21ECC5DE49E0}"/>
              </a:ext>
            </a:extLst>
          </p:cNvPr>
          <p:cNvGrpSpPr/>
          <p:nvPr/>
        </p:nvGrpSpPr>
        <p:grpSpPr>
          <a:xfrm>
            <a:off x="364673" y="2967810"/>
            <a:ext cx="418434" cy="302072"/>
            <a:chOff x="3273426" y="2114550"/>
            <a:chExt cx="565150" cy="407988"/>
          </a:xfrm>
          <a:solidFill>
            <a:schemeClr val="bg1"/>
          </a:solidFill>
        </p:grpSpPr>
        <p:sp>
          <p:nvSpPr>
            <p:cNvPr id="59" name="Freeform 99">
              <a:extLst>
                <a:ext uri="{FF2B5EF4-FFF2-40B4-BE49-F238E27FC236}">
                  <a16:creationId xmlns:a16="http://schemas.microsoft.com/office/drawing/2014/main" id="{FCE06E1E-2BF3-414B-91A9-3E47006E4EA4}"/>
                </a:ext>
              </a:extLst>
            </p:cNvPr>
            <p:cNvSpPr>
              <a:spLocks noEditPoints="1"/>
            </p:cNvSpPr>
            <p:nvPr/>
          </p:nvSpPr>
          <p:spPr bwMode="auto">
            <a:xfrm>
              <a:off x="3273426" y="2324100"/>
              <a:ext cx="565150" cy="198438"/>
            </a:xfrm>
            <a:custGeom>
              <a:avLst/>
              <a:gdLst>
                <a:gd name="T0" fmla="*/ 0 w 13547"/>
                <a:gd name="T1" fmla="*/ 0 h 4782"/>
                <a:gd name="T2" fmla="*/ 0 w 13547"/>
                <a:gd name="T3" fmla="*/ 3083 h 4782"/>
                <a:gd name="T4" fmla="*/ 1698 w 13547"/>
                <a:gd name="T5" fmla="*/ 4782 h 4782"/>
                <a:gd name="T6" fmla="*/ 11848 w 13547"/>
                <a:gd name="T7" fmla="*/ 4782 h 4782"/>
                <a:gd name="T8" fmla="*/ 13547 w 13547"/>
                <a:gd name="T9" fmla="*/ 3083 h 4782"/>
                <a:gd name="T10" fmla="*/ 13547 w 13547"/>
                <a:gd name="T11" fmla="*/ 0 h 4782"/>
                <a:gd name="T12" fmla="*/ 0 w 13547"/>
                <a:gd name="T13" fmla="*/ 0 h 4782"/>
                <a:gd name="T14" fmla="*/ 11562 w 13547"/>
                <a:gd name="T15" fmla="*/ 2513 h 4782"/>
                <a:gd name="T16" fmla="*/ 1985 w 13547"/>
                <a:gd name="T17" fmla="*/ 2513 h 4782"/>
                <a:gd name="T18" fmla="*/ 1588 w 13547"/>
                <a:gd name="T19" fmla="*/ 2116 h 4782"/>
                <a:gd name="T20" fmla="*/ 1985 w 13547"/>
                <a:gd name="T21" fmla="*/ 1720 h 4782"/>
                <a:gd name="T22" fmla="*/ 11562 w 13547"/>
                <a:gd name="T23" fmla="*/ 1720 h 4782"/>
                <a:gd name="T24" fmla="*/ 11959 w 13547"/>
                <a:gd name="T25" fmla="*/ 2116 h 4782"/>
                <a:gd name="T26" fmla="*/ 11562 w 13547"/>
                <a:gd name="T27" fmla="*/ 2513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47" h="4782">
                  <a:moveTo>
                    <a:pt x="0" y="0"/>
                  </a:moveTo>
                  <a:lnTo>
                    <a:pt x="0" y="3083"/>
                  </a:lnTo>
                  <a:cubicBezTo>
                    <a:pt x="0" y="4020"/>
                    <a:pt x="762" y="4782"/>
                    <a:pt x="1698" y="4782"/>
                  </a:cubicBezTo>
                  <a:lnTo>
                    <a:pt x="11848" y="4782"/>
                  </a:lnTo>
                  <a:cubicBezTo>
                    <a:pt x="12785" y="4782"/>
                    <a:pt x="13547" y="4020"/>
                    <a:pt x="13547" y="3083"/>
                  </a:cubicBezTo>
                  <a:lnTo>
                    <a:pt x="13547" y="0"/>
                  </a:lnTo>
                  <a:lnTo>
                    <a:pt x="0" y="0"/>
                  </a:lnTo>
                  <a:close/>
                  <a:moveTo>
                    <a:pt x="11562" y="2513"/>
                  </a:moveTo>
                  <a:lnTo>
                    <a:pt x="1985" y="2513"/>
                  </a:lnTo>
                  <a:cubicBezTo>
                    <a:pt x="1765" y="2513"/>
                    <a:pt x="1588" y="2336"/>
                    <a:pt x="1588" y="2116"/>
                  </a:cubicBezTo>
                  <a:cubicBezTo>
                    <a:pt x="1588" y="1897"/>
                    <a:pt x="1765" y="1720"/>
                    <a:pt x="1985" y="1720"/>
                  </a:cubicBezTo>
                  <a:lnTo>
                    <a:pt x="11562" y="1720"/>
                  </a:lnTo>
                  <a:cubicBezTo>
                    <a:pt x="11782" y="1720"/>
                    <a:pt x="11959" y="1897"/>
                    <a:pt x="11959" y="2116"/>
                  </a:cubicBezTo>
                  <a:cubicBezTo>
                    <a:pt x="11959" y="2336"/>
                    <a:pt x="11782" y="2513"/>
                    <a:pt x="11562" y="25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315" tIns="53658" rIns="107315" bIns="53658" numCol="1" anchor="t" anchorCtr="0" compatLnSpc="1">
              <a:prstTxWarp prst="textNoShape">
                <a:avLst/>
              </a:prstTxWarp>
            </a:bodyPr>
            <a:lstStyle/>
            <a:p>
              <a:endParaRPr lang="en-US" sz="2113"/>
            </a:p>
          </p:txBody>
        </p:sp>
        <p:sp>
          <p:nvSpPr>
            <p:cNvPr id="60" name="Freeform 100">
              <a:extLst>
                <a:ext uri="{FF2B5EF4-FFF2-40B4-BE49-F238E27FC236}">
                  <a16:creationId xmlns:a16="http://schemas.microsoft.com/office/drawing/2014/main" id="{8A494587-8B9D-41C0-9080-BC75A4E58BDC}"/>
                </a:ext>
              </a:extLst>
            </p:cNvPr>
            <p:cNvSpPr>
              <a:spLocks noEditPoints="1"/>
            </p:cNvSpPr>
            <p:nvPr/>
          </p:nvSpPr>
          <p:spPr bwMode="auto">
            <a:xfrm>
              <a:off x="3273426" y="2114550"/>
              <a:ext cx="565150" cy="109538"/>
            </a:xfrm>
            <a:custGeom>
              <a:avLst/>
              <a:gdLst>
                <a:gd name="T0" fmla="*/ 11848 w 13547"/>
                <a:gd name="T1" fmla="*/ 0 h 2627"/>
                <a:gd name="T2" fmla="*/ 1698 w 13547"/>
                <a:gd name="T3" fmla="*/ 0 h 2627"/>
                <a:gd name="T4" fmla="*/ 0 w 13547"/>
                <a:gd name="T5" fmla="*/ 1698 h 2627"/>
                <a:gd name="T6" fmla="*/ 0 w 13547"/>
                <a:gd name="T7" fmla="*/ 2627 h 2627"/>
                <a:gd name="T8" fmla="*/ 13547 w 13547"/>
                <a:gd name="T9" fmla="*/ 2627 h 2627"/>
                <a:gd name="T10" fmla="*/ 13547 w 13547"/>
                <a:gd name="T11" fmla="*/ 1698 h 2627"/>
                <a:gd name="T12" fmla="*/ 11848 w 13547"/>
                <a:gd name="T13" fmla="*/ 0 h 2627"/>
                <a:gd name="T14" fmla="*/ 4334 w 13547"/>
                <a:gd name="T15" fmla="*/ 1833 h 2627"/>
                <a:gd name="T16" fmla="*/ 1985 w 13547"/>
                <a:gd name="T17" fmla="*/ 1833 h 2627"/>
                <a:gd name="T18" fmla="*/ 1588 w 13547"/>
                <a:gd name="T19" fmla="*/ 1436 h 2627"/>
                <a:gd name="T20" fmla="*/ 1985 w 13547"/>
                <a:gd name="T21" fmla="*/ 1039 h 2627"/>
                <a:gd name="T22" fmla="*/ 4334 w 13547"/>
                <a:gd name="T23" fmla="*/ 1039 h 2627"/>
                <a:gd name="T24" fmla="*/ 4731 w 13547"/>
                <a:gd name="T25" fmla="*/ 1436 h 2627"/>
                <a:gd name="T26" fmla="*/ 4334 w 13547"/>
                <a:gd name="T27" fmla="*/ 1833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47" h="2627">
                  <a:moveTo>
                    <a:pt x="11848" y="0"/>
                  </a:moveTo>
                  <a:lnTo>
                    <a:pt x="1698" y="0"/>
                  </a:lnTo>
                  <a:cubicBezTo>
                    <a:pt x="762" y="0"/>
                    <a:pt x="0" y="762"/>
                    <a:pt x="0" y="1698"/>
                  </a:cubicBezTo>
                  <a:lnTo>
                    <a:pt x="0" y="2627"/>
                  </a:lnTo>
                  <a:lnTo>
                    <a:pt x="13547" y="2627"/>
                  </a:lnTo>
                  <a:lnTo>
                    <a:pt x="13547" y="1698"/>
                  </a:lnTo>
                  <a:cubicBezTo>
                    <a:pt x="13547" y="762"/>
                    <a:pt x="12785" y="0"/>
                    <a:pt x="11848" y="0"/>
                  </a:cubicBezTo>
                  <a:close/>
                  <a:moveTo>
                    <a:pt x="4334" y="1833"/>
                  </a:moveTo>
                  <a:lnTo>
                    <a:pt x="1985" y="1833"/>
                  </a:lnTo>
                  <a:cubicBezTo>
                    <a:pt x="1765" y="1833"/>
                    <a:pt x="1588" y="1655"/>
                    <a:pt x="1588" y="1436"/>
                  </a:cubicBezTo>
                  <a:cubicBezTo>
                    <a:pt x="1588" y="1217"/>
                    <a:pt x="1765" y="1039"/>
                    <a:pt x="1985" y="1039"/>
                  </a:cubicBezTo>
                  <a:lnTo>
                    <a:pt x="4334" y="1039"/>
                  </a:lnTo>
                  <a:cubicBezTo>
                    <a:pt x="4553" y="1039"/>
                    <a:pt x="4731" y="1217"/>
                    <a:pt x="4731" y="1436"/>
                  </a:cubicBezTo>
                  <a:cubicBezTo>
                    <a:pt x="4731" y="1655"/>
                    <a:pt x="4553" y="1833"/>
                    <a:pt x="4334" y="18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315" tIns="53658" rIns="107315" bIns="53658" numCol="1" anchor="t" anchorCtr="0" compatLnSpc="1">
              <a:prstTxWarp prst="textNoShape">
                <a:avLst/>
              </a:prstTxWarp>
            </a:bodyPr>
            <a:lstStyle/>
            <a:p>
              <a:endParaRPr lang="en-US" sz="2113"/>
            </a:p>
          </p:txBody>
        </p:sp>
        <p:sp>
          <p:nvSpPr>
            <p:cNvPr id="61" name="Rectangle 101">
              <a:extLst>
                <a:ext uri="{FF2B5EF4-FFF2-40B4-BE49-F238E27FC236}">
                  <a16:creationId xmlns:a16="http://schemas.microsoft.com/office/drawing/2014/main" id="{85FACE02-D609-4B91-ABD3-BE3DBF47365E}"/>
                </a:ext>
              </a:extLst>
            </p:cNvPr>
            <p:cNvSpPr>
              <a:spLocks noChangeArrowheads="1"/>
            </p:cNvSpPr>
            <p:nvPr/>
          </p:nvSpPr>
          <p:spPr bwMode="auto">
            <a:xfrm>
              <a:off x="3273426" y="2257425"/>
              <a:ext cx="5651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315" tIns="53658" rIns="107315" bIns="53658" numCol="1" anchor="t" anchorCtr="0" compatLnSpc="1">
              <a:prstTxWarp prst="textNoShape">
                <a:avLst/>
              </a:prstTxWarp>
            </a:bodyPr>
            <a:lstStyle/>
            <a:p>
              <a:endParaRPr lang="en-US" sz="2113"/>
            </a:p>
          </p:txBody>
        </p:sp>
      </p:grpSp>
      <p:pic>
        <p:nvPicPr>
          <p:cNvPr id="8" name="Espace réservé pour une image  7">
            <a:extLst>
              <a:ext uri="{FF2B5EF4-FFF2-40B4-BE49-F238E27FC236}">
                <a16:creationId xmlns:a16="http://schemas.microsoft.com/office/drawing/2014/main" id="{1172C368-FD3C-0179-2569-F1EB55EC4FB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423" b="8423"/>
          <a:stretch/>
        </p:blipFill>
        <p:spPr>
          <a:xfrm>
            <a:off x="203150" y="6028543"/>
            <a:ext cx="6398297" cy="3546920"/>
          </a:xfrm>
        </p:spPr>
      </p:pic>
      <p:pic>
        <p:nvPicPr>
          <p:cNvPr id="2" name="Image 1">
            <a:extLst>
              <a:ext uri="{FF2B5EF4-FFF2-40B4-BE49-F238E27FC236}">
                <a16:creationId xmlns:a16="http://schemas.microsoft.com/office/drawing/2014/main" id="{0A66D125-1968-E321-9D92-B554D606A0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357" y="198169"/>
            <a:ext cx="773090" cy="266803"/>
          </a:xfrm>
          <a:prstGeom prst="rect">
            <a:avLst/>
          </a:prstGeom>
        </p:spPr>
      </p:pic>
      <p:sp>
        <p:nvSpPr>
          <p:cNvPr id="9" name="TextBox 21">
            <a:extLst>
              <a:ext uri="{FF2B5EF4-FFF2-40B4-BE49-F238E27FC236}">
                <a16:creationId xmlns:a16="http://schemas.microsoft.com/office/drawing/2014/main" id="{841635E8-8DA4-FAAB-540F-B5F22C21CF5B}"/>
              </a:ext>
            </a:extLst>
          </p:cNvPr>
          <p:cNvSpPr txBox="1"/>
          <p:nvPr/>
        </p:nvSpPr>
        <p:spPr>
          <a:xfrm>
            <a:off x="244027" y="239237"/>
            <a:ext cx="43762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latin typeface="Lexend Deca" pitchFamily="2" charset="0"/>
                <a:ea typeface="Sawarabi Mincho" panose="02000600000000000000" pitchFamily="2" charset="-128"/>
                <a:cs typeface="Bayon" pitchFamily="2" charset="0"/>
              </a:rPr>
              <a:t>Irlande</a:t>
            </a:r>
            <a:endParaRPr lang="en-US" sz="1200" dirty="0">
              <a:latin typeface="Lexend Deca" pitchFamily="2" charset="0"/>
              <a:ea typeface="Sawarabi Mincho" panose="02000600000000000000" pitchFamily="2" charset="-128"/>
              <a:cs typeface="Bayon" pitchFamily="2" charset="0"/>
            </a:endParaRPr>
          </a:p>
        </p:txBody>
      </p:sp>
      <p:sp>
        <p:nvSpPr>
          <p:cNvPr id="5" name="Oval 23">
            <a:extLst>
              <a:ext uri="{FF2B5EF4-FFF2-40B4-BE49-F238E27FC236}">
                <a16:creationId xmlns:a16="http://schemas.microsoft.com/office/drawing/2014/main" id="{A8A5CD74-370E-E6A2-2C9A-1CB5062E2CC6}"/>
              </a:ext>
            </a:extLst>
          </p:cNvPr>
          <p:cNvSpPr/>
          <p:nvPr/>
        </p:nvSpPr>
        <p:spPr>
          <a:xfrm>
            <a:off x="203151" y="1733883"/>
            <a:ext cx="755416" cy="755416"/>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10" name="Oval 35">
            <a:extLst>
              <a:ext uri="{FF2B5EF4-FFF2-40B4-BE49-F238E27FC236}">
                <a16:creationId xmlns:a16="http://schemas.microsoft.com/office/drawing/2014/main" id="{1621B2DC-825E-F27F-7741-4D81568764C7}"/>
              </a:ext>
            </a:extLst>
          </p:cNvPr>
          <p:cNvSpPr/>
          <p:nvPr/>
        </p:nvSpPr>
        <p:spPr>
          <a:xfrm>
            <a:off x="199300" y="2717768"/>
            <a:ext cx="755416" cy="755416"/>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dirty="0"/>
          </a:p>
        </p:txBody>
      </p:sp>
      <p:sp>
        <p:nvSpPr>
          <p:cNvPr id="11" name="Oval 23">
            <a:extLst>
              <a:ext uri="{FF2B5EF4-FFF2-40B4-BE49-F238E27FC236}">
                <a16:creationId xmlns:a16="http://schemas.microsoft.com/office/drawing/2014/main" id="{A20DD8BF-6E52-5828-3384-666B0F9EE890}"/>
              </a:ext>
            </a:extLst>
          </p:cNvPr>
          <p:cNvSpPr/>
          <p:nvPr/>
        </p:nvSpPr>
        <p:spPr>
          <a:xfrm>
            <a:off x="196183" y="4183549"/>
            <a:ext cx="755416" cy="755416"/>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pic>
        <p:nvPicPr>
          <p:cNvPr id="12" name="Picture 2" descr="Dormir avec un remplissage uni">
            <a:extLst>
              <a:ext uri="{FF2B5EF4-FFF2-40B4-BE49-F238E27FC236}">
                <a16:creationId xmlns:a16="http://schemas.microsoft.com/office/drawing/2014/main" id="{1B66F142-27F9-07BC-89F0-A90FFFBE4B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892" y="1794705"/>
            <a:ext cx="549748" cy="54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onnette d’hôtel avec un remplissage uni">
            <a:extLst>
              <a:ext uri="{FF2B5EF4-FFF2-40B4-BE49-F238E27FC236}">
                <a16:creationId xmlns:a16="http://schemas.microsoft.com/office/drawing/2014/main" id="{BE372595-926B-A52A-DC64-E6B566D255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837" y="2735888"/>
            <a:ext cx="600043" cy="6000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Repère avec un remplissage uni">
            <a:extLst>
              <a:ext uri="{FF2B5EF4-FFF2-40B4-BE49-F238E27FC236}">
                <a16:creationId xmlns:a16="http://schemas.microsoft.com/office/drawing/2014/main" id="{C891E83E-957B-6C53-242D-400394631A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482" y="4246359"/>
            <a:ext cx="654818" cy="6548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1">
            <a:extLst>
              <a:ext uri="{FF2B5EF4-FFF2-40B4-BE49-F238E27FC236}">
                <a16:creationId xmlns:a16="http://schemas.microsoft.com/office/drawing/2014/main" id="{70C1029F-090C-6CC4-CF1C-0D2E0D19FC5D}"/>
              </a:ext>
            </a:extLst>
          </p:cNvPr>
          <p:cNvSpPr txBox="1"/>
          <p:nvPr/>
        </p:nvSpPr>
        <p:spPr>
          <a:xfrm>
            <a:off x="1021322" y="3566319"/>
            <a:ext cx="5454053" cy="246900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Font typeface="Arial" panose="020B0604020202020204" pitchFamily="34" charset="0"/>
              <a:buChar char="•"/>
            </a:pPr>
            <a:r>
              <a:rPr lang="fr-FR" sz="1600" b="0" i="0" dirty="0">
                <a:solidFill>
                  <a:srgbClr val="44484E"/>
                </a:solidFill>
                <a:effectLst/>
                <a:latin typeface="OpenSans"/>
              </a:rPr>
              <a:t>  Route scénique de l'Anneau du Kerry</a:t>
            </a:r>
          </a:p>
          <a:p>
            <a:pPr algn="l">
              <a:buFont typeface="Arial" panose="020B0604020202020204" pitchFamily="34" charset="0"/>
              <a:buChar char="•"/>
            </a:pPr>
            <a:r>
              <a:rPr lang="fr-FR" sz="1600" b="0" i="0" dirty="0">
                <a:solidFill>
                  <a:srgbClr val="44484E"/>
                </a:solidFill>
                <a:effectLst/>
                <a:latin typeface="OpenSans"/>
              </a:rPr>
              <a:t>  Explorez Dublin</a:t>
            </a:r>
          </a:p>
          <a:p>
            <a:pPr algn="l">
              <a:buFont typeface="Arial" panose="020B0604020202020204" pitchFamily="34" charset="0"/>
              <a:buChar char="•"/>
            </a:pPr>
            <a:r>
              <a:rPr lang="fr-FR" sz="1600" b="0" i="0" dirty="0">
                <a:solidFill>
                  <a:srgbClr val="44484E"/>
                </a:solidFill>
                <a:effectLst/>
                <a:latin typeface="OpenSans"/>
              </a:rPr>
              <a:t>  Explorez le Connemara &amp; le </a:t>
            </a:r>
            <a:r>
              <a:rPr lang="fr-FR" sz="1600" b="0" i="0" dirty="0" err="1">
                <a:solidFill>
                  <a:srgbClr val="44484E"/>
                </a:solidFill>
                <a:effectLst/>
                <a:latin typeface="OpenSans"/>
              </a:rPr>
              <a:t>Burren</a:t>
            </a:r>
            <a:endParaRPr lang="fr-FR" sz="1600" b="0" i="0" dirty="0">
              <a:solidFill>
                <a:srgbClr val="44484E"/>
              </a:solidFill>
              <a:effectLst/>
              <a:latin typeface="OpenSans"/>
            </a:endParaRPr>
          </a:p>
          <a:p>
            <a:pPr algn="l">
              <a:buFont typeface="Arial" panose="020B0604020202020204" pitchFamily="34" charset="0"/>
              <a:buChar char="•"/>
            </a:pPr>
            <a:r>
              <a:rPr lang="fr-FR" sz="1600" b="0" i="0" dirty="0">
                <a:solidFill>
                  <a:srgbClr val="44484E"/>
                </a:solidFill>
                <a:effectLst/>
                <a:latin typeface="OpenSans"/>
              </a:rPr>
              <a:t>  Des sites emblématiques: Dolmen de </a:t>
            </a:r>
            <a:r>
              <a:rPr lang="fr-FR" sz="1600" b="0" i="0" dirty="0" err="1">
                <a:solidFill>
                  <a:srgbClr val="44484E"/>
                </a:solidFill>
                <a:effectLst/>
                <a:latin typeface="OpenSans"/>
              </a:rPr>
              <a:t>Poulnabrone</a:t>
            </a:r>
            <a:r>
              <a:rPr lang="fr-FR" sz="1600" b="0" i="0" dirty="0">
                <a:solidFill>
                  <a:srgbClr val="44484E"/>
                </a:solidFill>
                <a:effectLst/>
                <a:latin typeface="OpenSans"/>
              </a:rPr>
              <a:t> - Falaises de </a:t>
            </a:r>
            <a:r>
              <a:rPr lang="fr-FR" sz="1600" b="0" i="0" dirty="0" err="1">
                <a:solidFill>
                  <a:srgbClr val="44484E"/>
                </a:solidFill>
                <a:effectLst/>
                <a:latin typeface="OpenSans"/>
              </a:rPr>
              <a:t>Moher</a:t>
            </a:r>
            <a:r>
              <a:rPr lang="fr-FR" sz="1600" b="0" i="0" dirty="0">
                <a:solidFill>
                  <a:srgbClr val="44484E"/>
                </a:solidFill>
                <a:effectLst/>
                <a:latin typeface="OpenSans"/>
              </a:rPr>
              <a:t> - château de </a:t>
            </a:r>
            <a:r>
              <a:rPr lang="fr-FR" sz="1600" b="0" i="0" dirty="0" err="1">
                <a:solidFill>
                  <a:srgbClr val="44484E"/>
                </a:solidFill>
                <a:effectLst/>
                <a:latin typeface="OpenSans"/>
              </a:rPr>
              <a:t>Cahir</a:t>
            </a:r>
            <a:endParaRPr lang="fr-FR" sz="1600" b="0" i="0" dirty="0">
              <a:solidFill>
                <a:srgbClr val="44484E"/>
              </a:solidFill>
              <a:effectLst/>
              <a:latin typeface="OpenSans"/>
            </a:endParaRPr>
          </a:p>
          <a:p>
            <a:pPr algn="l">
              <a:buFont typeface="Arial" panose="020B0604020202020204" pitchFamily="34" charset="0"/>
              <a:buChar char="•"/>
            </a:pPr>
            <a:r>
              <a:rPr lang="fr-FR" sz="1600" b="0" i="0" dirty="0">
                <a:solidFill>
                  <a:srgbClr val="44484E"/>
                </a:solidFill>
                <a:effectLst/>
                <a:latin typeface="OpenSans"/>
              </a:rPr>
              <a:t>  Dégustation de whiskey irlandais</a:t>
            </a:r>
          </a:p>
          <a:p>
            <a:pPr algn="l">
              <a:buFont typeface="Arial" panose="020B0604020202020204" pitchFamily="34" charset="0"/>
              <a:buChar char="•"/>
            </a:pPr>
            <a:r>
              <a:rPr lang="fr-FR" sz="1600" b="0" i="0" dirty="0">
                <a:solidFill>
                  <a:srgbClr val="44484E"/>
                </a:solidFill>
                <a:effectLst/>
                <a:latin typeface="OpenSans"/>
              </a:rPr>
              <a:t>  Des dîners et soirées libres à Dublin pour profiter à loisir</a:t>
            </a:r>
          </a:p>
          <a:p>
            <a:pPr algn="l">
              <a:buFont typeface="Arial" panose="020B0604020202020204" pitchFamily="34" charset="0"/>
              <a:buChar char="•"/>
            </a:pPr>
            <a:r>
              <a:rPr lang="fr-FR" sz="1600" b="0" i="0" dirty="0">
                <a:solidFill>
                  <a:srgbClr val="44484E"/>
                </a:solidFill>
                <a:effectLst/>
                <a:latin typeface="OpenSans"/>
              </a:rPr>
              <a:t>  7 nuitées</a:t>
            </a:r>
          </a:p>
          <a:p>
            <a:pPr algn="l">
              <a:buFont typeface="Arial" panose="020B0604020202020204" pitchFamily="34" charset="0"/>
              <a:buChar char="•"/>
            </a:pPr>
            <a:r>
              <a:rPr lang="fr-FR" sz="1600" b="0" i="0" dirty="0">
                <a:solidFill>
                  <a:srgbClr val="44484E"/>
                </a:solidFill>
                <a:effectLst/>
                <a:latin typeface="OpenSans"/>
              </a:rPr>
              <a:t>  Des hôtels centraux / proches centre-ville sur certaines étapes.</a:t>
            </a:r>
          </a:p>
          <a:p>
            <a:endParaRPr lang="en-US" sz="1644" dirty="0">
              <a:latin typeface="Lexend Deca Medium" pitchFamily="2" charset="0"/>
              <a:ea typeface="Sawarabi Mincho" panose="02000600000000000000" pitchFamily="2" charset="-128"/>
              <a:cs typeface="Bayon" pitchFamily="2" charset="0"/>
            </a:endParaRPr>
          </a:p>
        </p:txBody>
      </p:sp>
    </p:spTree>
    <p:extLst>
      <p:ext uri="{BB962C8B-B14F-4D97-AF65-F5344CB8AC3E}">
        <p14:creationId xmlns:p14="http://schemas.microsoft.com/office/powerpoint/2010/main" val="352199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69947" y="379277"/>
            <a:ext cx="1046761" cy="43351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17" dirty="0">
                <a:latin typeface="Lexend Deca Medium" pitchFamily="2" charset="0"/>
                <a:ea typeface="Sawarabi Mincho" panose="02000600000000000000" pitchFamily="2" charset="-128"/>
                <a:cs typeface="Bayon" pitchFamily="2" charset="0"/>
              </a:rPr>
              <a:t>JOUR 1</a:t>
            </a:r>
          </a:p>
        </p:txBody>
      </p:sp>
      <p:sp>
        <p:nvSpPr>
          <p:cNvPr id="14" name="TextBox 13"/>
          <p:cNvSpPr txBox="1"/>
          <p:nvPr/>
        </p:nvSpPr>
        <p:spPr>
          <a:xfrm>
            <a:off x="3162072" y="762995"/>
            <a:ext cx="2626104" cy="50565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86" b="1" dirty="0">
                <a:latin typeface="Lexend Deca Medium" pitchFamily="2" charset="0"/>
                <a:ea typeface="Sawarabi Mincho" panose="02000600000000000000" pitchFamily="2" charset="-128"/>
                <a:cs typeface="Bayon" pitchFamily="2" charset="0"/>
              </a:rPr>
              <a:t>France - Dublin</a:t>
            </a:r>
          </a:p>
        </p:txBody>
      </p:sp>
      <p:sp>
        <p:nvSpPr>
          <p:cNvPr id="16" name="Rectangle 15">
            <a:extLst>
              <a:ext uri="{FF2B5EF4-FFF2-40B4-BE49-F238E27FC236}">
                <a16:creationId xmlns:a16="http://schemas.microsoft.com/office/drawing/2014/main" id="{AC62BD0C-4658-2E41-8C21-DADEAE35C1C4}"/>
              </a:ext>
            </a:extLst>
          </p:cNvPr>
          <p:cNvSpPr/>
          <p:nvPr/>
        </p:nvSpPr>
        <p:spPr>
          <a:xfrm>
            <a:off x="3187125" y="1231909"/>
            <a:ext cx="3367518" cy="3362972"/>
          </a:xfrm>
          <a:prstGeom prst="rect">
            <a:avLst/>
          </a:prstGeom>
        </p:spPr>
        <p:txBody>
          <a:bodyPr wrap="square" lIns="0" tIns="0" rIns="0" bIns="0">
            <a:spAutoFit/>
          </a:bodyPr>
          <a:lstStyle/>
          <a:p>
            <a:pPr algn="l"/>
            <a:r>
              <a:rPr lang="en-US" sz="1400" b="0" i="1" dirty="0">
                <a:solidFill>
                  <a:srgbClr val="6F81FF"/>
                </a:solidFill>
                <a:effectLst/>
                <a:latin typeface="OpenSans"/>
              </a:rPr>
              <a:t>Dublin. </a:t>
            </a:r>
          </a:p>
          <a:p>
            <a:pPr algn="l"/>
            <a:r>
              <a:rPr lang="fr-FR" sz="1291" dirty="0">
                <a:latin typeface="Quicksand Light" pitchFamily="2" charset="0"/>
                <a:ea typeface="Inter" panose="020B0502030000000004" pitchFamily="34" charset="0"/>
                <a:cs typeface="Poppins Light" panose="00000400000000000000" pitchFamily="2" charset="0"/>
              </a:rPr>
              <a:t>Rendez vous des participants à l’aéroport.</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Enregistrement et formalités.</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Décollage pour Dublin.</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Arrivée à l’aéroport de Dublin. Accueil par votre assistance et transfert collectif vers votre hôtel.</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Profitez d’un hébergement en hôtel centre/proche-centre afin de découvrir les nombreux pubs et restaurants de la capitale, l’accueil chaleureux et l’ambiance animée.</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Dîner libre. Nuit à Dublin en hôtel centre/proche centre. </a:t>
            </a:r>
            <a:endParaRPr lang="en-ID" sz="1174" dirty="0">
              <a:latin typeface="Quicksand Light" pitchFamily="2" charset="0"/>
              <a:ea typeface="Inter" panose="020B0502030000000004" pitchFamily="34" charset="0"/>
              <a:cs typeface="Poppins Light" panose="00000400000000000000" pitchFamily="2" charset="0"/>
            </a:endParaRPr>
          </a:p>
        </p:txBody>
      </p:sp>
      <p:pic>
        <p:nvPicPr>
          <p:cNvPr id="4" name="Espace réservé pour une image  3">
            <a:extLst>
              <a:ext uri="{FF2B5EF4-FFF2-40B4-BE49-F238E27FC236}">
                <a16:creationId xmlns:a16="http://schemas.microsoft.com/office/drawing/2014/main" id="{47D9314F-DFC6-A9CD-6FA5-B7CFB34C534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4482" b="4482"/>
          <a:stretch/>
        </p:blipFill>
        <p:spPr>
          <a:xfrm>
            <a:off x="231501" y="628532"/>
            <a:ext cx="2782861" cy="3801356"/>
          </a:xfrm>
        </p:spPr>
      </p:pic>
      <p:sp>
        <p:nvSpPr>
          <p:cNvPr id="3" name="Oval 61">
            <a:extLst>
              <a:ext uri="{FF2B5EF4-FFF2-40B4-BE49-F238E27FC236}">
                <a16:creationId xmlns:a16="http://schemas.microsoft.com/office/drawing/2014/main" id="{E8C1798D-A7ED-7EA9-5B52-07A9AB94E06F}"/>
              </a:ext>
            </a:extLst>
          </p:cNvPr>
          <p:cNvSpPr/>
          <p:nvPr/>
        </p:nvSpPr>
        <p:spPr>
          <a:xfrm>
            <a:off x="5895044" y="562550"/>
            <a:ext cx="420843" cy="420843"/>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5" name="Oval 63">
            <a:extLst>
              <a:ext uri="{FF2B5EF4-FFF2-40B4-BE49-F238E27FC236}">
                <a16:creationId xmlns:a16="http://schemas.microsoft.com/office/drawing/2014/main" id="{CDF06564-AF5A-21E1-0C9C-6AD38A7496B3}"/>
              </a:ext>
            </a:extLst>
          </p:cNvPr>
          <p:cNvSpPr/>
          <p:nvPr/>
        </p:nvSpPr>
        <p:spPr>
          <a:xfrm>
            <a:off x="6411029" y="612109"/>
            <a:ext cx="243821" cy="2438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pic>
        <p:nvPicPr>
          <p:cNvPr id="6" name="Image 5">
            <a:extLst>
              <a:ext uri="{FF2B5EF4-FFF2-40B4-BE49-F238E27FC236}">
                <a16:creationId xmlns:a16="http://schemas.microsoft.com/office/drawing/2014/main" id="{21ABF23C-856E-D7D8-B3C1-62C666674E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357" y="198169"/>
            <a:ext cx="773090" cy="266803"/>
          </a:xfrm>
          <a:prstGeom prst="rect">
            <a:avLst/>
          </a:prstGeom>
        </p:spPr>
      </p:pic>
      <p:sp>
        <p:nvSpPr>
          <p:cNvPr id="8" name="TextBox 12">
            <a:extLst>
              <a:ext uri="{FF2B5EF4-FFF2-40B4-BE49-F238E27FC236}">
                <a16:creationId xmlns:a16="http://schemas.microsoft.com/office/drawing/2014/main" id="{322258AF-8B33-D014-7537-1E1B2F065CFD}"/>
              </a:ext>
            </a:extLst>
          </p:cNvPr>
          <p:cNvSpPr txBox="1"/>
          <p:nvPr/>
        </p:nvSpPr>
        <p:spPr>
          <a:xfrm>
            <a:off x="272608" y="4592647"/>
            <a:ext cx="1046761" cy="43351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17" dirty="0">
                <a:latin typeface="Lexend Deca Medium" pitchFamily="2" charset="0"/>
                <a:ea typeface="Sawarabi Mincho" panose="02000600000000000000" pitchFamily="2" charset="-128"/>
                <a:cs typeface="Bayon" pitchFamily="2" charset="0"/>
              </a:rPr>
              <a:t>JOUR 2</a:t>
            </a:r>
          </a:p>
        </p:txBody>
      </p:sp>
      <p:sp>
        <p:nvSpPr>
          <p:cNvPr id="9" name="TextBox 13">
            <a:extLst>
              <a:ext uri="{FF2B5EF4-FFF2-40B4-BE49-F238E27FC236}">
                <a16:creationId xmlns:a16="http://schemas.microsoft.com/office/drawing/2014/main" id="{63B03147-6515-A8F9-B9FC-ADFB08A01F62}"/>
              </a:ext>
            </a:extLst>
          </p:cNvPr>
          <p:cNvSpPr txBox="1"/>
          <p:nvPr/>
        </p:nvSpPr>
        <p:spPr>
          <a:xfrm>
            <a:off x="272608" y="4934498"/>
            <a:ext cx="2976199" cy="50565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86" b="1" dirty="0" err="1">
                <a:latin typeface="Lexend Deca Medium" pitchFamily="2" charset="0"/>
                <a:ea typeface="Sawarabi Mincho" panose="02000600000000000000" pitchFamily="2" charset="-128"/>
                <a:cs typeface="Bayon" pitchFamily="2" charset="0"/>
              </a:rPr>
              <a:t>Capitale</a:t>
            </a:r>
            <a:r>
              <a:rPr lang="en-US" sz="3286" b="1" dirty="0">
                <a:latin typeface="Lexend Deca Medium" pitchFamily="2" charset="0"/>
                <a:ea typeface="Sawarabi Mincho" panose="02000600000000000000" pitchFamily="2" charset="-128"/>
                <a:cs typeface="Bayon" pitchFamily="2" charset="0"/>
              </a:rPr>
              <a:t> et Cahir </a:t>
            </a:r>
          </a:p>
        </p:txBody>
      </p:sp>
      <p:sp>
        <p:nvSpPr>
          <p:cNvPr id="10" name="Rectangle 9">
            <a:extLst>
              <a:ext uri="{FF2B5EF4-FFF2-40B4-BE49-F238E27FC236}">
                <a16:creationId xmlns:a16="http://schemas.microsoft.com/office/drawing/2014/main" id="{CC46F0EB-FEBC-ADC9-1615-1D51E13D9EDB}"/>
              </a:ext>
            </a:extLst>
          </p:cNvPr>
          <p:cNvSpPr/>
          <p:nvPr/>
        </p:nvSpPr>
        <p:spPr>
          <a:xfrm>
            <a:off x="252148" y="5764210"/>
            <a:ext cx="6216105" cy="2003241"/>
          </a:xfrm>
          <a:prstGeom prst="rect">
            <a:avLst/>
          </a:prstGeom>
        </p:spPr>
        <p:txBody>
          <a:bodyPr wrap="square" lIns="0" tIns="0" rIns="0" bIns="0">
            <a:spAutoFit/>
          </a:bodyPr>
          <a:lstStyle/>
          <a:p>
            <a:pPr algn="l"/>
            <a:r>
              <a:rPr lang="fr-FR" sz="1400" b="0" i="1" dirty="0">
                <a:solidFill>
                  <a:srgbClr val="6F81FF"/>
                </a:solidFill>
                <a:effectLst/>
                <a:latin typeface="OpenSans"/>
              </a:rPr>
              <a:t>Dublin, </a:t>
            </a:r>
            <a:r>
              <a:rPr lang="fr-FR" sz="1400" b="0" i="1" dirty="0" err="1">
                <a:solidFill>
                  <a:srgbClr val="6F81FF"/>
                </a:solidFill>
                <a:effectLst/>
                <a:latin typeface="OpenSans"/>
              </a:rPr>
              <a:t>Cahir</a:t>
            </a:r>
            <a:r>
              <a:rPr lang="fr-FR" sz="1400" b="0" i="1" dirty="0">
                <a:solidFill>
                  <a:srgbClr val="6F81FF"/>
                </a:solidFill>
                <a:effectLst/>
                <a:latin typeface="OpenSans"/>
              </a:rPr>
              <a:t>. Château De </a:t>
            </a:r>
            <a:r>
              <a:rPr lang="fr-FR" sz="1400" b="0" i="1" dirty="0" err="1">
                <a:solidFill>
                  <a:srgbClr val="6F81FF"/>
                </a:solidFill>
                <a:effectLst/>
                <a:latin typeface="OpenSans"/>
              </a:rPr>
              <a:t>Cahir</a:t>
            </a:r>
            <a:endParaRPr lang="fr-FR" sz="1400" b="0" i="1" dirty="0">
              <a:solidFill>
                <a:srgbClr val="6F81FF"/>
              </a:solidFill>
              <a:effectLst/>
              <a:latin typeface="OpenSans"/>
            </a:endParaRPr>
          </a:p>
          <a:p>
            <a:pPr algn="l"/>
            <a:r>
              <a:rPr lang="fr-FR" sz="1291" dirty="0">
                <a:latin typeface="Quicksand Light" pitchFamily="2" charset="0"/>
                <a:ea typeface="Inter" panose="020B0502030000000004" pitchFamily="34" charset="0"/>
                <a:cs typeface="Poppins Light" panose="00000400000000000000" pitchFamily="2" charset="0"/>
              </a:rPr>
              <a:t>Petit-déjeuner. Rendez-vous à 08h30 avec votre guide à l’hôtel. Départ à 09h00 pour la visite du musée national abritant des trésors datant de 7000 avant J.-C., connu pour sa collection de bijoux en or.</a:t>
            </a:r>
          </a:p>
          <a:p>
            <a:pPr algn="l"/>
            <a:r>
              <a:rPr lang="fr-FR" sz="1291" dirty="0">
                <a:latin typeface="Quicksand Light" pitchFamily="2" charset="0"/>
                <a:ea typeface="Inter" panose="020B0502030000000004" pitchFamily="34" charset="0"/>
                <a:cs typeface="Poppins Light" panose="00000400000000000000" pitchFamily="2" charset="0"/>
              </a:rPr>
              <a:t>Vous quitterez la côte est en passant par </a:t>
            </a:r>
            <a:r>
              <a:rPr lang="fr-FR" sz="1291" dirty="0" err="1">
                <a:latin typeface="Quicksand Light" pitchFamily="2" charset="0"/>
                <a:ea typeface="Inter" panose="020B0502030000000004" pitchFamily="34" charset="0"/>
                <a:cs typeface="Poppins Light" panose="00000400000000000000" pitchFamily="2" charset="0"/>
              </a:rPr>
              <a:t>Cahir</a:t>
            </a:r>
            <a:r>
              <a:rPr lang="fr-FR" sz="1291" dirty="0">
                <a:latin typeface="Quicksand Light" pitchFamily="2" charset="0"/>
                <a:ea typeface="Inter" panose="020B0502030000000004" pitchFamily="34" charset="0"/>
                <a:cs typeface="Poppins Light" panose="00000400000000000000" pitchFamily="2" charset="0"/>
              </a:rPr>
              <a:t>. Déjeuner inclus en cours de route.</a:t>
            </a:r>
          </a:p>
          <a:p>
            <a:pPr algn="l"/>
            <a:r>
              <a:rPr lang="fr-FR" sz="1291" dirty="0">
                <a:latin typeface="Quicksand Light" pitchFamily="2" charset="0"/>
                <a:ea typeface="Inter" panose="020B0502030000000004" pitchFamily="34" charset="0"/>
                <a:cs typeface="Poppins Light" panose="00000400000000000000" pitchFamily="2" charset="0"/>
              </a:rPr>
              <a:t>Visite du château de </a:t>
            </a:r>
            <a:r>
              <a:rPr lang="fr-FR" sz="1291" dirty="0" err="1">
                <a:latin typeface="Quicksand Light" pitchFamily="2" charset="0"/>
                <a:ea typeface="Inter" panose="020B0502030000000004" pitchFamily="34" charset="0"/>
                <a:cs typeface="Poppins Light" panose="00000400000000000000" pitchFamily="2" charset="0"/>
              </a:rPr>
              <a:t>Cahir</a:t>
            </a:r>
            <a:r>
              <a:rPr lang="fr-FR" sz="1291" dirty="0">
                <a:latin typeface="Quicksand Light" pitchFamily="2" charset="0"/>
                <a:ea typeface="Inter" panose="020B0502030000000004" pitchFamily="34" charset="0"/>
                <a:cs typeface="Poppins Light" panose="00000400000000000000" pitchFamily="2" charset="0"/>
              </a:rPr>
              <a:t>, très bien conservé et magnifiquement situé sur un aplomb rocheux dans la rivière </a:t>
            </a:r>
            <a:r>
              <a:rPr lang="fr-FR" sz="1291" dirty="0" err="1">
                <a:latin typeface="Quicksand Light" pitchFamily="2" charset="0"/>
                <a:ea typeface="Inter" panose="020B0502030000000004" pitchFamily="34" charset="0"/>
                <a:cs typeface="Poppins Light" panose="00000400000000000000" pitchFamily="2" charset="0"/>
              </a:rPr>
              <a:t>Suir</a:t>
            </a:r>
            <a:r>
              <a:rPr lang="fr-FR" sz="1291" dirty="0">
                <a:latin typeface="Quicksand Light" pitchFamily="2" charset="0"/>
                <a:ea typeface="Inter" panose="020B0502030000000004" pitchFamily="34" charset="0"/>
                <a:cs typeface="Poppins Light" panose="00000400000000000000" pitchFamily="2" charset="0"/>
              </a:rPr>
              <a:t>. C’est l’un des plus grands châteaux d’Irlande. La famille Butler le fit construire sur le site d’une</a:t>
            </a:r>
          </a:p>
          <a:p>
            <a:pPr algn="l"/>
            <a:r>
              <a:rPr lang="fr-FR" sz="1291" dirty="0">
                <a:latin typeface="Quicksand Light" pitchFamily="2" charset="0"/>
                <a:ea typeface="Inter" panose="020B0502030000000004" pitchFamily="34" charset="0"/>
                <a:cs typeface="Poppins Light" panose="00000400000000000000" pitchFamily="2" charset="0"/>
              </a:rPr>
              <a:t>forteresse établie au 3ème siècle. Continuation vers le comté du Kerry.</a:t>
            </a:r>
          </a:p>
          <a:p>
            <a:pPr algn="l"/>
            <a:r>
              <a:rPr lang="fr-FR" sz="1291" dirty="0">
                <a:latin typeface="Quicksand Light" pitchFamily="2" charset="0"/>
                <a:ea typeface="Inter" panose="020B0502030000000004" pitchFamily="34" charset="0"/>
                <a:cs typeface="Poppins Light" panose="00000400000000000000" pitchFamily="2" charset="0"/>
              </a:rPr>
              <a:t>Dîner et nuit à Tralee ou Killarney en hôtel centre/proche centre.</a:t>
            </a:r>
          </a:p>
        </p:txBody>
      </p:sp>
      <p:sp>
        <p:nvSpPr>
          <p:cNvPr id="11" name="TextBox 21">
            <a:extLst>
              <a:ext uri="{FF2B5EF4-FFF2-40B4-BE49-F238E27FC236}">
                <a16:creationId xmlns:a16="http://schemas.microsoft.com/office/drawing/2014/main" id="{6E1E1D6F-B7F3-4CBE-CB10-2DE06B6744FD}"/>
              </a:ext>
            </a:extLst>
          </p:cNvPr>
          <p:cNvSpPr txBox="1"/>
          <p:nvPr/>
        </p:nvSpPr>
        <p:spPr>
          <a:xfrm>
            <a:off x="256553" y="239237"/>
            <a:ext cx="43762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latin typeface="Lexend Deca" pitchFamily="2" charset="0"/>
                <a:ea typeface="Sawarabi Mincho" panose="02000600000000000000" pitchFamily="2" charset="-128"/>
                <a:cs typeface="Bayon" pitchFamily="2" charset="0"/>
              </a:rPr>
              <a:t>Irlande</a:t>
            </a:r>
            <a:endParaRPr lang="en-US" sz="1200" dirty="0">
              <a:latin typeface="Lexend Deca" pitchFamily="2" charset="0"/>
              <a:ea typeface="Sawarabi Mincho" panose="02000600000000000000" pitchFamily="2" charset="-128"/>
              <a:cs typeface="Bayon" pitchFamily="2" charset="0"/>
            </a:endParaRPr>
          </a:p>
        </p:txBody>
      </p:sp>
    </p:spTree>
    <p:extLst>
      <p:ext uri="{BB962C8B-B14F-4D97-AF65-F5344CB8AC3E}">
        <p14:creationId xmlns:p14="http://schemas.microsoft.com/office/powerpoint/2010/main" val="32682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7994" y="4642826"/>
            <a:ext cx="1068407" cy="43351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17" dirty="0">
                <a:latin typeface="Lexend Deca Medium" pitchFamily="2" charset="0"/>
                <a:ea typeface="Sawarabi Mincho" panose="02000600000000000000" pitchFamily="2" charset="-128"/>
                <a:cs typeface="Bayon" pitchFamily="2" charset="0"/>
              </a:rPr>
              <a:t>JOUR 3</a:t>
            </a:r>
          </a:p>
        </p:txBody>
      </p:sp>
      <p:sp>
        <p:nvSpPr>
          <p:cNvPr id="14" name="TextBox 13"/>
          <p:cNvSpPr txBox="1"/>
          <p:nvPr/>
        </p:nvSpPr>
        <p:spPr>
          <a:xfrm>
            <a:off x="127993" y="4990518"/>
            <a:ext cx="6849845" cy="50565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86" b="1" dirty="0" err="1">
                <a:latin typeface="Lexend Deca Medium" pitchFamily="2" charset="0"/>
                <a:ea typeface="Sawarabi Mincho" panose="02000600000000000000" pitchFamily="2" charset="-128"/>
                <a:cs typeface="Bayon" pitchFamily="2" charset="0"/>
              </a:rPr>
              <a:t>L’anneau</a:t>
            </a:r>
            <a:r>
              <a:rPr lang="en-US" sz="3286" b="1" dirty="0">
                <a:latin typeface="Lexend Deca Medium" pitchFamily="2" charset="0"/>
                <a:ea typeface="Sawarabi Mincho" panose="02000600000000000000" pitchFamily="2" charset="-128"/>
                <a:cs typeface="Bayon" pitchFamily="2" charset="0"/>
              </a:rPr>
              <a:t> du Kerry</a:t>
            </a:r>
          </a:p>
        </p:txBody>
      </p:sp>
      <p:sp>
        <p:nvSpPr>
          <p:cNvPr id="16" name="Rectangle 15">
            <a:extLst>
              <a:ext uri="{FF2B5EF4-FFF2-40B4-BE49-F238E27FC236}">
                <a16:creationId xmlns:a16="http://schemas.microsoft.com/office/drawing/2014/main" id="{AC62BD0C-4658-2E41-8C21-DADEAE35C1C4}"/>
              </a:ext>
            </a:extLst>
          </p:cNvPr>
          <p:cNvSpPr/>
          <p:nvPr/>
        </p:nvSpPr>
        <p:spPr>
          <a:xfrm>
            <a:off x="127993" y="5597923"/>
            <a:ext cx="6526856" cy="3272050"/>
          </a:xfrm>
          <a:prstGeom prst="rect">
            <a:avLst/>
          </a:prstGeom>
        </p:spPr>
        <p:txBody>
          <a:bodyPr wrap="square" lIns="0" tIns="0" rIns="0" bIns="0">
            <a:spAutoFit/>
          </a:bodyPr>
          <a:lstStyle/>
          <a:p>
            <a:pPr algn="just">
              <a:lnSpc>
                <a:spcPct val="150000"/>
              </a:lnSpc>
            </a:pPr>
            <a:r>
              <a:rPr lang="en-US" sz="1400" b="0" i="1" dirty="0">
                <a:solidFill>
                  <a:srgbClr val="6F81FF"/>
                </a:solidFill>
                <a:effectLst/>
                <a:latin typeface="OpenSans"/>
              </a:rPr>
              <a:t>Killarney, Tralee. Killarney National Park, Moll's Gap</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Petit-déjeuner. Journée consacrée à la découverte de l’Anneau du Kerry, la route la plus panoramique et célèbre d’Irlande, et ses charmants villages, comme </a:t>
            </a:r>
            <a:r>
              <a:rPr lang="fr-FR" sz="1291" dirty="0" err="1">
                <a:latin typeface="Quicksand Light" pitchFamily="2" charset="0"/>
                <a:ea typeface="Inter" panose="020B0502030000000004" pitchFamily="34" charset="0"/>
                <a:cs typeface="Poppins Light" panose="00000400000000000000" pitchFamily="2" charset="0"/>
              </a:rPr>
              <a:t>Killorglin</a:t>
            </a:r>
            <a:r>
              <a:rPr lang="fr-FR" sz="1291" dirty="0">
                <a:latin typeface="Quicksand Light" pitchFamily="2" charset="0"/>
                <a:ea typeface="Inter" panose="020B0502030000000004" pitchFamily="34" charset="0"/>
                <a:cs typeface="Poppins Light" panose="00000400000000000000" pitchFamily="2" charset="0"/>
              </a:rPr>
              <a:t>, </a:t>
            </a:r>
            <a:r>
              <a:rPr lang="fr-FR" sz="1291" dirty="0" err="1">
                <a:latin typeface="Quicksand Light" pitchFamily="2" charset="0"/>
                <a:ea typeface="Inter" panose="020B0502030000000004" pitchFamily="34" charset="0"/>
                <a:cs typeface="Poppins Light" panose="00000400000000000000" pitchFamily="2" charset="0"/>
              </a:rPr>
              <a:t>Glenbeigh</a:t>
            </a:r>
            <a:r>
              <a:rPr lang="fr-FR" sz="1291" dirty="0">
                <a:latin typeface="Quicksand Light" pitchFamily="2" charset="0"/>
                <a:ea typeface="Inter" panose="020B0502030000000004" pitchFamily="34" charset="0"/>
                <a:cs typeface="Poppins Light" panose="00000400000000000000" pitchFamily="2" charset="0"/>
              </a:rPr>
              <a:t>, </a:t>
            </a:r>
            <a:r>
              <a:rPr lang="fr-FR" sz="1291" dirty="0" err="1">
                <a:latin typeface="Quicksand Light" pitchFamily="2" charset="0"/>
                <a:ea typeface="Inter" panose="020B0502030000000004" pitchFamily="34" charset="0"/>
                <a:cs typeface="Poppins Light" panose="00000400000000000000" pitchFamily="2" charset="0"/>
              </a:rPr>
              <a:t>Cahersiveen</a:t>
            </a:r>
            <a:r>
              <a:rPr lang="fr-FR" sz="1291" dirty="0">
                <a:latin typeface="Quicksand Light" pitchFamily="2" charset="0"/>
                <a:ea typeface="Inter" panose="020B0502030000000004" pitchFamily="34" charset="0"/>
                <a:cs typeface="Poppins Light" panose="00000400000000000000" pitchFamily="2" charset="0"/>
              </a:rPr>
              <a:t> et </a:t>
            </a:r>
            <a:r>
              <a:rPr lang="fr-FR" sz="1291" dirty="0" err="1">
                <a:latin typeface="Quicksand Light" pitchFamily="2" charset="0"/>
                <a:ea typeface="Inter" panose="020B0502030000000004" pitchFamily="34" charset="0"/>
                <a:cs typeface="Poppins Light" panose="00000400000000000000" pitchFamily="2" charset="0"/>
              </a:rPr>
              <a:t>Sneem</a:t>
            </a:r>
            <a:r>
              <a:rPr lang="fr-FR" sz="1291" dirty="0">
                <a:latin typeface="Quicksand Light" pitchFamily="2" charset="0"/>
                <a:ea typeface="Inter" panose="020B0502030000000004" pitchFamily="34" charset="0"/>
                <a:cs typeface="Poppins Light" panose="00000400000000000000" pitchFamily="2" charset="0"/>
              </a:rPr>
              <a:t>.</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Déjeuner libre en cours de route. Arrêt aux superbes points de vue tels que ‘</a:t>
            </a:r>
            <a:r>
              <a:rPr lang="fr-FR" sz="1291" dirty="0" err="1">
                <a:latin typeface="Quicksand Light" pitchFamily="2" charset="0"/>
                <a:ea typeface="Inter" panose="020B0502030000000004" pitchFamily="34" charset="0"/>
                <a:cs typeface="Poppins Light" panose="00000400000000000000" pitchFamily="2" charset="0"/>
              </a:rPr>
              <a:t>Molls</a:t>
            </a:r>
            <a:r>
              <a:rPr lang="fr-FR" sz="1291" dirty="0">
                <a:latin typeface="Quicksand Light" pitchFamily="2" charset="0"/>
                <a:ea typeface="Inter" panose="020B0502030000000004" pitchFamily="34" charset="0"/>
                <a:cs typeface="Poppins Light" panose="00000400000000000000" pitchFamily="2" charset="0"/>
              </a:rPr>
              <a:t>’ Gap’, qui offrent un</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panorama spectaculaire sur les montagnes,’ ‘Ladies </a:t>
            </a:r>
            <a:r>
              <a:rPr lang="fr-FR" sz="1291" dirty="0" err="1">
                <a:latin typeface="Quicksand Light" pitchFamily="2" charset="0"/>
                <a:ea typeface="Inter" panose="020B0502030000000004" pitchFamily="34" charset="0"/>
                <a:cs typeface="Poppins Light" panose="00000400000000000000" pitchFamily="2" charset="0"/>
              </a:rPr>
              <a:t>View</a:t>
            </a:r>
            <a:r>
              <a:rPr lang="fr-FR" sz="1291" dirty="0">
                <a:latin typeface="Quicksand Light" pitchFamily="2" charset="0"/>
                <a:ea typeface="Inter" panose="020B0502030000000004" pitchFamily="34" charset="0"/>
                <a:cs typeface="Poppins Light" panose="00000400000000000000" pitchFamily="2" charset="0"/>
              </a:rPr>
              <a:t>’ où vous pourrez admirer les lacs de Killarney et les îles qui les parsèment. Continuation vers les magnifiques jardins de </a:t>
            </a:r>
            <a:r>
              <a:rPr lang="fr-FR" sz="1291" dirty="0" err="1">
                <a:latin typeface="Quicksand Light" pitchFamily="2" charset="0"/>
                <a:ea typeface="Inter" panose="020B0502030000000004" pitchFamily="34" charset="0"/>
                <a:cs typeface="Poppins Light" panose="00000400000000000000" pitchFamily="2" charset="0"/>
              </a:rPr>
              <a:t>Muckross</a:t>
            </a:r>
            <a:r>
              <a:rPr lang="fr-FR" sz="1291" dirty="0">
                <a:latin typeface="Quicksand Light" pitchFamily="2" charset="0"/>
                <a:ea typeface="Inter" panose="020B0502030000000004" pitchFamily="34" charset="0"/>
                <a:cs typeface="Poppins Light" panose="00000400000000000000" pitchFamily="2" charset="0"/>
              </a:rPr>
              <a:t>, célèbres dans le monde entier pour leur beauté, et où l’on peut se promener en admirant le lac tout proche et les montagnes.</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Dîner et nuit à Tralee ou Killarney en hôtel centre/proche centre.</a:t>
            </a:r>
          </a:p>
        </p:txBody>
      </p:sp>
      <p:pic>
        <p:nvPicPr>
          <p:cNvPr id="4" name="Espace réservé pour une image  3">
            <a:extLst>
              <a:ext uri="{FF2B5EF4-FFF2-40B4-BE49-F238E27FC236}">
                <a16:creationId xmlns:a16="http://schemas.microsoft.com/office/drawing/2014/main" id="{47D9314F-DFC6-A9CD-6FA5-B7CFB34C534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591" b="24591"/>
          <a:stretch/>
        </p:blipFill>
        <p:spPr>
          <a:xfrm>
            <a:off x="170997" y="542874"/>
            <a:ext cx="5657359" cy="1912228"/>
          </a:xfrm>
        </p:spPr>
      </p:pic>
      <p:sp>
        <p:nvSpPr>
          <p:cNvPr id="3" name="Oval 61">
            <a:extLst>
              <a:ext uri="{FF2B5EF4-FFF2-40B4-BE49-F238E27FC236}">
                <a16:creationId xmlns:a16="http://schemas.microsoft.com/office/drawing/2014/main" id="{B24B3355-E1BA-C585-936C-2E8A3BAD30E2}"/>
              </a:ext>
            </a:extLst>
          </p:cNvPr>
          <p:cNvSpPr/>
          <p:nvPr/>
        </p:nvSpPr>
        <p:spPr>
          <a:xfrm>
            <a:off x="5932622" y="712862"/>
            <a:ext cx="420843" cy="420843"/>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5" name="Oval 63">
            <a:extLst>
              <a:ext uri="{FF2B5EF4-FFF2-40B4-BE49-F238E27FC236}">
                <a16:creationId xmlns:a16="http://schemas.microsoft.com/office/drawing/2014/main" id="{4812CEA5-B9A8-E3DF-63ED-F9B7395D6B10}"/>
              </a:ext>
            </a:extLst>
          </p:cNvPr>
          <p:cNvSpPr/>
          <p:nvPr/>
        </p:nvSpPr>
        <p:spPr>
          <a:xfrm>
            <a:off x="6411029" y="612109"/>
            <a:ext cx="243821" cy="2438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pic>
        <p:nvPicPr>
          <p:cNvPr id="6" name="Image 5">
            <a:extLst>
              <a:ext uri="{FF2B5EF4-FFF2-40B4-BE49-F238E27FC236}">
                <a16:creationId xmlns:a16="http://schemas.microsoft.com/office/drawing/2014/main" id="{516D93B5-6925-D5C9-B05D-B84D30B2B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357" y="198169"/>
            <a:ext cx="773090" cy="266803"/>
          </a:xfrm>
          <a:prstGeom prst="rect">
            <a:avLst/>
          </a:prstGeom>
        </p:spPr>
      </p:pic>
      <p:sp>
        <p:nvSpPr>
          <p:cNvPr id="2" name="TextBox 21">
            <a:extLst>
              <a:ext uri="{FF2B5EF4-FFF2-40B4-BE49-F238E27FC236}">
                <a16:creationId xmlns:a16="http://schemas.microsoft.com/office/drawing/2014/main" id="{3FC52FD6-3385-E783-9A56-E17A91BA28EC}"/>
              </a:ext>
            </a:extLst>
          </p:cNvPr>
          <p:cNvSpPr txBox="1"/>
          <p:nvPr/>
        </p:nvSpPr>
        <p:spPr>
          <a:xfrm>
            <a:off x="256553" y="239237"/>
            <a:ext cx="43762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latin typeface="Lexend Deca" pitchFamily="2" charset="0"/>
                <a:ea typeface="Sawarabi Mincho" panose="02000600000000000000" pitchFamily="2" charset="-128"/>
                <a:cs typeface="Bayon" pitchFamily="2" charset="0"/>
              </a:rPr>
              <a:t>Irlande</a:t>
            </a:r>
            <a:endParaRPr lang="en-US" sz="1200" dirty="0">
              <a:latin typeface="Lexend Deca" pitchFamily="2" charset="0"/>
              <a:ea typeface="Sawarabi Mincho" panose="02000600000000000000" pitchFamily="2" charset="-128"/>
              <a:cs typeface="Bayon" pitchFamily="2" charset="0"/>
            </a:endParaRPr>
          </a:p>
        </p:txBody>
      </p:sp>
      <p:pic>
        <p:nvPicPr>
          <p:cNvPr id="7" name="Espace réservé pour une image  3">
            <a:extLst>
              <a:ext uri="{FF2B5EF4-FFF2-40B4-BE49-F238E27FC236}">
                <a16:creationId xmlns:a16="http://schemas.microsoft.com/office/drawing/2014/main" id="{3BDC721A-B274-53EA-4C13-000DF736FB79}"/>
              </a:ext>
            </a:extLst>
          </p:cNvPr>
          <p:cNvPicPr>
            <a:picLocks noChangeAspect="1"/>
          </p:cNvPicPr>
          <p:nvPr/>
        </p:nvPicPr>
        <p:blipFill>
          <a:blip r:embed="rId4">
            <a:extLst>
              <a:ext uri="{28A0092B-C50C-407E-A947-70E740481C1C}">
                <a14:useLocalDpi xmlns:a14="http://schemas.microsoft.com/office/drawing/2010/main" val="0"/>
              </a:ext>
            </a:extLst>
          </a:blip>
          <a:srcRect t="26406" b="26406"/>
          <a:stretch/>
        </p:blipFill>
        <p:spPr>
          <a:xfrm>
            <a:off x="170997" y="2652821"/>
            <a:ext cx="6483853" cy="1912229"/>
          </a:xfrm>
          <a:prstGeom prst="roundRect">
            <a:avLst>
              <a:gd name="adj" fmla="val 17174"/>
            </a:avLst>
          </a:prstGeom>
          <a:pattFill prst="trellis">
            <a:fgClr>
              <a:schemeClr val="accent1"/>
            </a:fgClr>
            <a:bgClr>
              <a:schemeClr val="bg1"/>
            </a:bgClr>
          </a:pattFill>
        </p:spPr>
      </p:pic>
    </p:spTree>
    <p:extLst>
      <p:ext uri="{BB962C8B-B14F-4D97-AF65-F5344CB8AC3E}">
        <p14:creationId xmlns:p14="http://schemas.microsoft.com/office/powerpoint/2010/main" val="972750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61">
            <a:extLst>
              <a:ext uri="{FF2B5EF4-FFF2-40B4-BE49-F238E27FC236}">
                <a16:creationId xmlns:a16="http://schemas.microsoft.com/office/drawing/2014/main" id="{B24B3355-E1BA-C585-936C-2E8A3BAD30E2}"/>
              </a:ext>
            </a:extLst>
          </p:cNvPr>
          <p:cNvSpPr/>
          <p:nvPr/>
        </p:nvSpPr>
        <p:spPr>
          <a:xfrm>
            <a:off x="5932622" y="712862"/>
            <a:ext cx="420843" cy="420843"/>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5" name="Oval 63">
            <a:extLst>
              <a:ext uri="{FF2B5EF4-FFF2-40B4-BE49-F238E27FC236}">
                <a16:creationId xmlns:a16="http://schemas.microsoft.com/office/drawing/2014/main" id="{4812CEA5-B9A8-E3DF-63ED-F9B7395D6B10}"/>
              </a:ext>
            </a:extLst>
          </p:cNvPr>
          <p:cNvSpPr/>
          <p:nvPr/>
        </p:nvSpPr>
        <p:spPr>
          <a:xfrm>
            <a:off x="6411029" y="612109"/>
            <a:ext cx="243821" cy="2438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pic>
        <p:nvPicPr>
          <p:cNvPr id="6" name="Image 5">
            <a:extLst>
              <a:ext uri="{FF2B5EF4-FFF2-40B4-BE49-F238E27FC236}">
                <a16:creationId xmlns:a16="http://schemas.microsoft.com/office/drawing/2014/main" id="{516D93B5-6925-D5C9-B05D-B84D30B2B6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8357" y="198169"/>
            <a:ext cx="773090" cy="266803"/>
          </a:xfrm>
          <a:prstGeom prst="rect">
            <a:avLst/>
          </a:prstGeom>
        </p:spPr>
      </p:pic>
      <p:sp>
        <p:nvSpPr>
          <p:cNvPr id="10" name="TextBox 12">
            <a:extLst>
              <a:ext uri="{FF2B5EF4-FFF2-40B4-BE49-F238E27FC236}">
                <a16:creationId xmlns:a16="http://schemas.microsoft.com/office/drawing/2014/main" id="{B2A4FC34-8645-2DF3-E64A-E948E160C06A}"/>
              </a:ext>
            </a:extLst>
          </p:cNvPr>
          <p:cNvSpPr txBox="1"/>
          <p:nvPr/>
        </p:nvSpPr>
        <p:spPr>
          <a:xfrm>
            <a:off x="244611" y="483309"/>
            <a:ext cx="1046761" cy="43351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17" dirty="0">
                <a:latin typeface="Lexend Deca Medium" pitchFamily="2" charset="0"/>
                <a:ea typeface="Sawarabi Mincho" panose="02000600000000000000" pitchFamily="2" charset="-128"/>
                <a:cs typeface="Bayon" pitchFamily="2" charset="0"/>
              </a:rPr>
              <a:t>JOUR 4</a:t>
            </a:r>
          </a:p>
        </p:txBody>
      </p:sp>
      <p:sp>
        <p:nvSpPr>
          <p:cNvPr id="11" name="TextBox 13">
            <a:extLst>
              <a:ext uri="{FF2B5EF4-FFF2-40B4-BE49-F238E27FC236}">
                <a16:creationId xmlns:a16="http://schemas.microsoft.com/office/drawing/2014/main" id="{C022BD58-979D-196C-9E5E-53E3E08012C8}"/>
              </a:ext>
            </a:extLst>
          </p:cNvPr>
          <p:cNvSpPr txBox="1"/>
          <p:nvPr/>
        </p:nvSpPr>
        <p:spPr>
          <a:xfrm>
            <a:off x="244611" y="831001"/>
            <a:ext cx="5587803" cy="50565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86" b="1" dirty="0">
                <a:latin typeface="Lexend Deca Medium" pitchFamily="2" charset="0"/>
                <a:ea typeface="Sawarabi Mincho" panose="02000600000000000000" pitchFamily="2" charset="-128"/>
                <a:cs typeface="Bayon" pitchFamily="2" charset="0"/>
              </a:rPr>
              <a:t>La </a:t>
            </a:r>
            <a:r>
              <a:rPr lang="en-US" sz="3286" b="1" dirty="0" err="1">
                <a:latin typeface="Lexend Deca Medium" pitchFamily="2" charset="0"/>
                <a:ea typeface="Sawarabi Mincho" panose="02000600000000000000" pitchFamily="2" charset="-128"/>
                <a:cs typeface="Bayon" pitchFamily="2" charset="0"/>
              </a:rPr>
              <a:t>Péninsule</a:t>
            </a:r>
            <a:r>
              <a:rPr lang="en-US" sz="3286" b="1" dirty="0">
                <a:latin typeface="Lexend Deca Medium" pitchFamily="2" charset="0"/>
                <a:ea typeface="Sawarabi Mincho" panose="02000600000000000000" pitchFamily="2" charset="-128"/>
                <a:cs typeface="Bayon" pitchFamily="2" charset="0"/>
              </a:rPr>
              <a:t> du Dingle</a:t>
            </a:r>
          </a:p>
        </p:txBody>
      </p:sp>
      <p:sp>
        <p:nvSpPr>
          <p:cNvPr id="12" name="Rectangle 11">
            <a:extLst>
              <a:ext uri="{FF2B5EF4-FFF2-40B4-BE49-F238E27FC236}">
                <a16:creationId xmlns:a16="http://schemas.microsoft.com/office/drawing/2014/main" id="{70375170-DD99-35FA-B37F-807D906A2C5E}"/>
              </a:ext>
            </a:extLst>
          </p:cNvPr>
          <p:cNvSpPr/>
          <p:nvPr/>
        </p:nvSpPr>
        <p:spPr>
          <a:xfrm>
            <a:off x="256553" y="1384418"/>
            <a:ext cx="6256628" cy="3272050"/>
          </a:xfrm>
          <a:prstGeom prst="rect">
            <a:avLst/>
          </a:prstGeom>
        </p:spPr>
        <p:txBody>
          <a:bodyPr wrap="square" lIns="0" tIns="0" rIns="0" bIns="0">
            <a:spAutoFit/>
          </a:bodyPr>
          <a:lstStyle/>
          <a:p>
            <a:pPr algn="just">
              <a:lnSpc>
                <a:spcPct val="150000"/>
              </a:lnSpc>
            </a:pPr>
            <a:r>
              <a:rPr lang="en-US" sz="1400" b="0" i="1" dirty="0">
                <a:solidFill>
                  <a:srgbClr val="6F81FF"/>
                </a:solidFill>
                <a:effectLst/>
                <a:latin typeface="OpenSans"/>
              </a:rPr>
              <a:t>Dingle, Limerick. Dingle, Inch Beach, </a:t>
            </a:r>
            <a:r>
              <a:rPr lang="en-US" sz="1400" b="0" i="1" dirty="0" err="1">
                <a:solidFill>
                  <a:srgbClr val="6F81FF"/>
                </a:solidFill>
                <a:effectLst/>
                <a:latin typeface="OpenSans"/>
              </a:rPr>
              <a:t>Slea</a:t>
            </a:r>
            <a:r>
              <a:rPr lang="en-US" sz="1400" b="0" i="1" dirty="0">
                <a:solidFill>
                  <a:srgbClr val="6F81FF"/>
                </a:solidFill>
                <a:effectLst/>
                <a:latin typeface="OpenSans"/>
              </a:rPr>
              <a:t> Head Drive, </a:t>
            </a:r>
            <a:r>
              <a:rPr lang="en-US" sz="1400" b="0" i="1" dirty="0" err="1">
                <a:solidFill>
                  <a:srgbClr val="6F81FF"/>
                </a:solidFill>
                <a:effectLst/>
                <a:latin typeface="OpenSans"/>
              </a:rPr>
              <a:t>Gallarus</a:t>
            </a:r>
            <a:r>
              <a:rPr lang="en-US" sz="1400" b="0" i="1" dirty="0">
                <a:solidFill>
                  <a:srgbClr val="6F81FF"/>
                </a:solidFill>
                <a:effectLst/>
                <a:latin typeface="OpenSans"/>
              </a:rPr>
              <a:t> Oratory.</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Petit-déjeuner. Partez à la découverte de la péninsule de </a:t>
            </a:r>
            <a:r>
              <a:rPr lang="fr-FR" sz="1291" dirty="0" err="1">
                <a:latin typeface="Quicksand Light" pitchFamily="2" charset="0"/>
                <a:ea typeface="Inter" panose="020B0502030000000004" pitchFamily="34" charset="0"/>
                <a:cs typeface="Poppins Light" panose="00000400000000000000" pitchFamily="2" charset="0"/>
              </a:rPr>
              <a:t>Dingle</a:t>
            </a:r>
            <a:r>
              <a:rPr lang="fr-FR" sz="1291" dirty="0">
                <a:latin typeface="Quicksand Light" pitchFamily="2" charset="0"/>
                <a:ea typeface="Inter" panose="020B0502030000000004" pitchFamily="34" charset="0"/>
                <a:cs typeface="Poppins Light" panose="00000400000000000000" pitchFamily="2" charset="0"/>
              </a:rPr>
              <a:t>. La plus septentrionale des péninsules du Kerry vous charmera par ses villages peints aux couleurs audacieuses et par la beauté magique de ses paysages. Arrêt à </a:t>
            </a:r>
            <a:r>
              <a:rPr lang="fr-FR" sz="1291" dirty="0" err="1">
                <a:latin typeface="Quicksand Light" pitchFamily="2" charset="0"/>
                <a:ea typeface="Inter" panose="020B0502030000000004" pitchFamily="34" charset="0"/>
                <a:cs typeface="Poppins Light" panose="00000400000000000000" pitchFamily="2" charset="0"/>
              </a:rPr>
              <a:t>Dingle</a:t>
            </a:r>
            <a:r>
              <a:rPr lang="fr-FR" sz="1291" dirty="0">
                <a:latin typeface="Quicksand Light" pitchFamily="2" charset="0"/>
                <a:ea typeface="Inter" panose="020B0502030000000004" pitchFamily="34" charset="0"/>
                <a:cs typeface="Poppins Light" panose="00000400000000000000" pitchFamily="2" charset="0"/>
              </a:rPr>
              <a:t> et temps libre dans cette petite ville de pêcheurs. Déjeuner inclus en cours de route.</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Continuation vers </a:t>
            </a:r>
            <a:r>
              <a:rPr lang="fr-FR" sz="1291" dirty="0" err="1">
                <a:latin typeface="Quicksand Light" pitchFamily="2" charset="0"/>
                <a:ea typeface="Inter" panose="020B0502030000000004" pitchFamily="34" charset="0"/>
                <a:cs typeface="Poppins Light" panose="00000400000000000000" pitchFamily="2" charset="0"/>
              </a:rPr>
              <a:t>Slea</a:t>
            </a:r>
            <a:r>
              <a:rPr lang="fr-FR" sz="1291" dirty="0">
                <a:latin typeface="Quicksand Light" pitchFamily="2" charset="0"/>
                <a:ea typeface="Inter" panose="020B0502030000000004" pitchFamily="34" charset="0"/>
                <a:cs typeface="Poppins Light" panose="00000400000000000000" pitchFamily="2" charset="0"/>
              </a:rPr>
              <a:t> Head pour une vue panoramique sur les îles </a:t>
            </a:r>
            <a:r>
              <a:rPr lang="fr-FR" sz="1291" dirty="0" err="1">
                <a:latin typeface="Quicksand Light" pitchFamily="2" charset="0"/>
                <a:ea typeface="Inter" panose="020B0502030000000004" pitchFamily="34" charset="0"/>
                <a:cs typeface="Poppins Light" panose="00000400000000000000" pitchFamily="2" charset="0"/>
              </a:rPr>
              <a:t>Blasket</a:t>
            </a:r>
            <a:r>
              <a:rPr lang="fr-FR" sz="1291" dirty="0">
                <a:latin typeface="Quicksand Light" pitchFamily="2" charset="0"/>
                <a:ea typeface="Inter" panose="020B0502030000000004" pitchFamily="34" charset="0"/>
                <a:cs typeface="Poppins Light" panose="00000400000000000000" pitchFamily="2" charset="0"/>
              </a:rPr>
              <a:t>. Visite de l’Oratoire de </a:t>
            </a:r>
            <a:r>
              <a:rPr lang="fr-FR" sz="1291" dirty="0" err="1">
                <a:latin typeface="Quicksand Light" pitchFamily="2" charset="0"/>
                <a:ea typeface="Inter" panose="020B0502030000000004" pitchFamily="34" charset="0"/>
                <a:cs typeface="Poppins Light" panose="00000400000000000000" pitchFamily="2" charset="0"/>
              </a:rPr>
              <a:t>Gallarus</a:t>
            </a:r>
            <a:r>
              <a:rPr lang="fr-FR" sz="1291" dirty="0">
                <a:latin typeface="Quicksand Light" pitchFamily="2" charset="0"/>
                <a:ea typeface="Inter" panose="020B0502030000000004" pitchFamily="34" charset="0"/>
                <a:cs typeface="Poppins Light" panose="00000400000000000000" pitchFamily="2" charset="0"/>
              </a:rPr>
              <a:t>. Datant du 9ème s., il est resté intact et imperméable au fil des siècles grâce à la grande qualité de sa maçonnerie. Ressemblant à une coque de bateau renversée, il servait de lieu de prière et de recueillement aux moines de l’époque. Arrêt à </a:t>
            </a:r>
            <a:r>
              <a:rPr lang="fr-FR" sz="1291" dirty="0" err="1">
                <a:latin typeface="Quicksand Light" pitchFamily="2" charset="0"/>
                <a:ea typeface="Inter" panose="020B0502030000000004" pitchFamily="34" charset="0"/>
                <a:cs typeface="Poppins Light" panose="00000400000000000000" pitchFamily="2" charset="0"/>
              </a:rPr>
              <a:t>Inch</a:t>
            </a:r>
            <a:r>
              <a:rPr lang="fr-FR" sz="1291" dirty="0">
                <a:latin typeface="Quicksand Light" pitchFamily="2" charset="0"/>
                <a:ea typeface="Inter" panose="020B0502030000000004" pitchFamily="34" charset="0"/>
                <a:cs typeface="Poppins Light" panose="00000400000000000000" pitchFamily="2" charset="0"/>
              </a:rPr>
              <a:t> pour une promenade sur la superbe plage de sable de 5 km. Continuation vers Limerick.</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Dîner et nuit à Limerick en hôtel centre/proche centre.</a:t>
            </a:r>
            <a:endParaRPr lang="en-ID" sz="1174" dirty="0">
              <a:latin typeface="Quicksand Light" pitchFamily="2" charset="0"/>
              <a:ea typeface="Inter" panose="020B0502030000000004" pitchFamily="34" charset="0"/>
              <a:cs typeface="Poppins Light" panose="00000400000000000000" pitchFamily="2" charset="0"/>
            </a:endParaRPr>
          </a:p>
        </p:txBody>
      </p:sp>
      <p:sp>
        <p:nvSpPr>
          <p:cNvPr id="13" name="TextBox 21">
            <a:extLst>
              <a:ext uri="{FF2B5EF4-FFF2-40B4-BE49-F238E27FC236}">
                <a16:creationId xmlns:a16="http://schemas.microsoft.com/office/drawing/2014/main" id="{A70C6B97-AF5B-280C-A511-2AD0A60F4BF0}"/>
              </a:ext>
            </a:extLst>
          </p:cNvPr>
          <p:cNvSpPr txBox="1"/>
          <p:nvPr/>
        </p:nvSpPr>
        <p:spPr>
          <a:xfrm>
            <a:off x="256553" y="239237"/>
            <a:ext cx="43762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latin typeface="Lexend Deca" pitchFamily="2" charset="0"/>
                <a:ea typeface="Sawarabi Mincho" panose="02000600000000000000" pitchFamily="2" charset="-128"/>
                <a:cs typeface="Bayon" pitchFamily="2" charset="0"/>
              </a:rPr>
              <a:t>Irlande</a:t>
            </a:r>
            <a:endParaRPr lang="en-US" sz="1200" dirty="0">
              <a:latin typeface="Lexend Deca" pitchFamily="2" charset="0"/>
              <a:ea typeface="Sawarabi Mincho" panose="02000600000000000000" pitchFamily="2" charset="-128"/>
              <a:cs typeface="Bayon" pitchFamily="2" charset="0"/>
            </a:endParaRPr>
          </a:p>
        </p:txBody>
      </p:sp>
      <p:sp>
        <p:nvSpPr>
          <p:cNvPr id="2" name="TextBox 12">
            <a:extLst>
              <a:ext uri="{FF2B5EF4-FFF2-40B4-BE49-F238E27FC236}">
                <a16:creationId xmlns:a16="http://schemas.microsoft.com/office/drawing/2014/main" id="{373B91D7-DA45-7EA3-8E8D-073E7F98CDEE}"/>
              </a:ext>
            </a:extLst>
          </p:cNvPr>
          <p:cNvSpPr txBox="1"/>
          <p:nvPr/>
        </p:nvSpPr>
        <p:spPr>
          <a:xfrm>
            <a:off x="221647" y="4756763"/>
            <a:ext cx="1046761" cy="43351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17" dirty="0">
                <a:latin typeface="Lexend Deca Medium" pitchFamily="2" charset="0"/>
                <a:ea typeface="Sawarabi Mincho" panose="02000600000000000000" pitchFamily="2" charset="-128"/>
                <a:cs typeface="Bayon" pitchFamily="2" charset="0"/>
              </a:rPr>
              <a:t>JOUR 5</a:t>
            </a:r>
          </a:p>
        </p:txBody>
      </p:sp>
      <p:sp>
        <p:nvSpPr>
          <p:cNvPr id="7" name="TextBox 13">
            <a:extLst>
              <a:ext uri="{FF2B5EF4-FFF2-40B4-BE49-F238E27FC236}">
                <a16:creationId xmlns:a16="http://schemas.microsoft.com/office/drawing/2014/main" id="{FF97A867-BF8A-8B68-9F66-A1B0F4E48535}"/>
              </a:ext>
            </a:extLst>
          </p:cNvPr>
          <p:cNvSpPr txBox="1"/>
          <p:nvPr/>
        </p:nvSpPr>
        <p:spPr>
          <a:xfrm>
            <a:off x="221647" y="5116981"/>
            <a:ext cx="6408151" cy="50565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86" b="1" dirty="0">
                <a:latin typeface="Lexend Deca Medium" pitchFamily="2" charset="0"/>
                <a:ea typeface="Sawarabi Mincho" panose="02000600000000000000" pitchFamily="2" charset="-128"/>
                <a:cs typeface="Bayon" pitchFamily="2" charset="0"/>
              </a:rPr>
              <a:t>Le Burren et </a:t>
            </a:r>
            <a:r>
              <a:rPr lang="en-US" sz="3286" b="1" dirty="0" err="1">
                <a:latin typeface="Lexend Deca Medium" pitchFamily="2" charset="0"/>
                <a:ea typeface="Sawarabi Mincho" panose="02000600000000000000" pitchFamily="2" charset="-128"/>
                <a:cs typeface="Bayon" pitchFamily="2" charset="0"/>
              </a:rPr>
              <a:t>Falaises</a:t>
            </a:r>
            <a:r>
              <a:rPr lang="en-US" sz="3286" b="1" dirty="0">
                <a:latin typeface="Lexend Deca Medium" pitchFamily="2" charset="0"/>
                <a:ea typeface="Sawarabi Mincho" panose="02000600000000000000" pitchFamily="2" charset="-128"/>
                <a:cs typeface="Bayon" pitchFamily="2" charset="0"/>
              </a:rPr>
              <a:t> de Moher</a:t>
            </a:r>
          </a:p>
        </p:txBody>
      </p:sp>
      <p:sp>
        <p:nvSpPr>
          <p:cNvPr id="8" name="Rectangle 7">
            <a:extLst>
              <a:ext uri="{FF2B5EF4-FFF2-40B4-BE49-F238E27FC236}">
                <a16:creationId xmlns:a16="http://schemas.microsoft.com/office/drawing/2014/main" id="{8D70EC8E-D22C-A932-708E-AD4690EF7A0F}"/>
              </a:ext>
            </a:extLst>
          </p:cNvPr>
          <p:cNvSpPr/>
          <p:nvPr/>
        </p:nvSpPr>
        <p:spPr>
          <a:xfrm>
            <a:off x="251259" y="5637015"/>
            <a:ext cx="6256628" cy="3867982"/>
          </a:xfrm>
          <a:prstGeom prst="rect">
            <a:avLst/>
          </a:prstGeom>
        </p:spPr>
        <p:txBody>
          <a:bodyPr wrap="square" lIns="0" tIns="0" rIns="0" bIns="0">
            <a:spAutoFit/>
          </a:bodyPr>
          <a:lstStyle/>
          <a:p>
            <a:pPr algn="just">
              <a:lnSpc>
                <a:spcPct val="150000"/>
              </a:lnSpc>
            </a:pPr>
            <a:r>
              <a:rPr lang="en-US" sz="1400" b="0" i="1" dirty="0">
                <a:solidFill>
                  <a:srgbClr val="6F81FF"/>
                </a:solidFill>
                <a:effectLst/>
                <a:latin typeface="OpenSans"/>
              </a:rPr>
              <a:t>Galway. Burren, Kilmacduagh, </a:t>
            </a:r>
            <a:r>
              <a:rPr lang="en-US" sz="1400" b="0" i="1" dirty="0" err="1">
                <a:solidFill>
                  <a:srgbClr val="6F81FF"/>
                </a:solidFill>
                <a:effectLst/>
                <a:latin typeface="OpenSans"/>
              </a:rPr>
              <a:t>Poulnabrone</a:t>
            </a:r>
            <a:r>
              <a:rPr lang="en-US" sz="1400" b="0" i="1" dirty="0">
                <a:solidFill>
                  <a:srgbClr val="6F81FF"/>
                </a:solidFill>
                <a:effectLst/>
                <a:latin typeface="OpenSans"/>
              </a:rPr>
              <a:t> Dolmen, Cliffs Of Moher.</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Petit-déjeuner. Découvrez l’impressionnante région du </a:t>
            </a:r>
            <a:r>
              <a:rPr lang="fr-FR" sz="1291" dirty="0" err="1">
                <a:latin typeface="Quicksand Light" pitchFamily="2" charset="0"/>
                <a:ea typeface="Inter" panose="020B0502030000000004" pitchFamily="34" charset="0"/>
                <a:cs typeface="Poppins Light" panose="00000400000000000000" pitchFamily="2" charset="0"/>
              </a:rPr>
              <a:t>Burren</a:t>
            </a:r>
            <a:r>
              <a:rPr lang="fr-FR" sz="1291" dirty="0">
                <a:latin typeface="Quicksand Light" pitchFamily="2" charset="0"/>
                <a:ea typeface="Inter" panose="020B0502030000000004" pitchFamily="34" charset="0"/>
                <a:cs typeface="Poppins Light" panose="00000400000000000000" pitchFamily="2" charset="0"/>
              </a:rPr>
              <a:t>. Vaste plateau calcaire poreux classé parc national, qui recouvre la majeure partie du comté de </a:t>
            </a:r>
            <a:r>
              <a:rPr lang="fr-FR" sz="1291" dirty="0" err="1">
                <a:latin typeface="Quicksand Light" pitchFamily="2" charset="0"/>
                <a:ea typeface="Inter" panose="020B0502030000000004" pitchFamily="34" charset="0"/>
                <a:cs typeface="Poppins Light" panose="00000400000000000000" pitchFamily="2" charset="0"/>
              </a:rPr>
              <a:t>Clare</a:t>
            </a:r>
            <a:r>
              <a:rPr lang="fr-FR" sz="1291" dirty="0">
                <a:latin typeface="Quicksand Light" pitchFamily="2" charset="0"/>
                <a:ea typeface="Inter" panose="020B0502030000000004" pitchFamily="34" charset="0"/>
                <a:cs typeface="Poppins Light" panose="00000400000000000000" pitchFamily="2" charset="0"/>
              </a:rPr>
              <a:t>, le </a:t>
            </a:r>
            <a:r>
              <a:rPr lang="fr-FR" sz="1291" dirty="0" err="1">
                <a:latin typeface="Quicksand Light" pitchFamily="2" charset="0"/>
                <a:ea typeface="Inter" panose="020B0502030000000004" pitchFamily="34" charset="0"/>
                <a:cs typeface="Poppins Light" panose="00000400000000000000" pitchFamily="2" charset="0"/>
              </a:rPr>
              <a:t>Burren</a:t>
            </a:r>
            <a:r>
              <a:rPr lang="fr-FR" sz="1291" dirty="0">
                <a:latin typeface="Quicksand Light" pitchFamily="2" charset="0"/>
                <a:ea typeface="Inter" panose="020B0502030000000004" pitchFamily="34" charset="0"/>
                <a:cs typeface="Poppins Light" panose="00000400000000000000" pitchFamily="2" charset="0"/>
              </a:rPr>
              <a:t> est une région étrange et unique en</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Europe : aucun arbre n’y pousse, et la roche y est à nu. Visite du monastère de </a:t>
            </a:r>
            <a:r>
              <a:rPr lang="fr-FR" sz="1291" dirty="0" err="1">
                <a:latin typeface="Quicksand Light" pitchFamily="2" charset="0"/>
                <a:ea typeface="Inter" panose="020B0502030000000004" pitchFamily="34" charset="0"/>
                <a:cs typeface="Poppins Light" panose="00000400000000000000" pitchFamily="2" charset="0"/>
              </a:rPr>
              <a:t>Kilmacduagh</a:t>
            </a:r>
            <a:r>
              <a:rPr lang="fr-FR" sz="1291" dirty="0">
                <a:latin typeface="Quicksand Light" pitchFamily="2" charset="0"/>
                <a:ea typeface="Inter" panose="020B0502030000000004" pitchFamily="34" charset="0"/>
                <a:cs typeface="Poppins Light" panose="00000400000000000000" pitchFamily="2" charset="0"/>
              </a:rPr>
              <a:t>, célèbre pour sa tour ronde. Lieu de naissance du diocèse de </a:t>
            </a:r>
            <a:r>
              <a:rPr lang="fr-FR" sz="1291" dirty="0" err="1">
                <a:latin typeface="Quicksand Light" pitchFamily="2" charset="0"/>
                <a:ea typeface="Inter" panose="020B0502030000000004" pitchFamily="34" charset="0"/>
                <a:cs typeface="Poppins Light" panose="00000400000000000000" pitchFamily="2" charset="0"/>
              </a:rPr>
              <a:t>Kilmacduagh</a:t>
            </a:r>
            <a:r>
              <a:rPr lang="fr-FR" sz="1291" dirty="0">
                <a:latin typeface="Quicksand Light" pitchFamily="2" charset="0"/>
                <a:ea typeface="Inter" panose="020B0502030000000004" pitchFamily="34" charset="0"/>
                <a:cs typeface="Poppins Light" panose="00000400000000000000" pitchFamily="2" charset="0"/>
              </a:rPr>
              <a:t>, ce monastère fut établi au 7</a:t>
            </a:r>
            <a:r>
              <a:rPr lang="fr-FR" sz="1291" baseline="30000" dirty="0">
                <a:latin typeface="Quicksand Light" pitchFamily="2" charset="0"/>
                <a:ea typeface="Inter" panose="020B0502030000000004" pitchFamily="34" charset="0"/>
                <a:cs typeface="Poppins Light" panose="00000400000000000000" pitchFamily="2" charset="0"/>
              </a:rPr>
              <a:t>ème</a:t>
            </a:r>
            <a:r>
              <a:rPr lang="fr-FR" sz="1291" dirty="0">
                <a:latin typeface="Quicksand Light" pitchFamily="2" charset="0"/>
                <a:ea typeface="Inter" panose="020B0502030000000004" pitchFamily="34" charset="0"/>
                <a:cs typeface="Poppins Light" panose="00000400000000000000" pitchFamily="2" charset="0"/>
              </a:rPr>
              <a:t> siècle. Arrêt au dolmen de </a:t>
            </a:r>
            <a:r>
              <a:rPr lang="fr-FR" sz="1291" dirty="0" err="1">
                <a:latin typeface="Quicksand Light" pitchFamily="2" charset="0"/>
                <a:ea typeface="Inter" panose="020B0502030000000004" pitchFamily="34" charset="0"/>
                <a:cs typeface="Poppins Light" panose="00000400000000000000" pitchFamily="2" charset="0"/>
              </a:rPr>
              <a:t>Poulnabrone</a:t>
            </a:r>
            <a:r>
              <a:rPr lang="fr-FR" sz="1291" dirty="0">
                <a:latin typeface="Quicksand Light" pitchFamily="2" charset="0"/>
                <a:ea typeface="Inter" panose="020B0502030000000004" pitchFamily="34" charset="0"/>
                <a:cs typeface="Poppins Light" panose="00000400000000000000" pitchFamily="2" charset="0"/>
              </a:rPr>
              <a:t>, l’un des meilleurs exemples de dolmen en Irlande. Il a été fouillé récemment, ce qui a permis de dater sa construction à environ 4000 avant J.-C. Déjeuner libre en cours de route.</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Visite des falaises de </a:t>
            </a:r>
            <a:r>
              <a:rPr lang="fr-FR" sz="1291" dirty="0" err="1">
                <a:latin typeface="Quicksand Light" pitchFamily="2" charset="0"/>
                <a:ea typeface="Inter" panose="020B0502030000000004" pitchFamily="34" charset="0"/>
                <a:cs typeface="Poppins Light" panose="00000400000000000000" pitchFamily="2" charset="0"/>
              </a:rPr>
              <a:t>Moher</a:t>
            </a:r>
            <a:r>
              <a:rPr lang="fr-FR" sz="1291" dirty="0">
                <a:latin typeface="Quicksand Light" pitchFamily="2" charset="0"/>
                <a:ea typeface="Inter" panose="020B0502030000000004" pitchFamily="34" charset="0"/>
                <a:cs typeface="Poppins Light" panose="00000400000000000000" pitchFamily="2" charset="0"/>
              </a:rPr>
              <a:t> et de son centre des visiteurs, qui culminent à 215 mètres de hauteur sur 8 km de long, face à la mer. Temps libre pour se promener le long des falaises, jusqu'à la tour O'Brien et pour profiter du panorama.</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Dîner et nuit dans le comté de Galway en hôtel 4*.</a:t>
            </a:r>
            <a:endParaRPr lang="en-ID" sz="1174" dirty="0">
              <a:latin typeface="Quicksand Light" pitchFamily="2" charset="0"/>
              <a:ea typeface="Inter" panose="020B0502030000000004" pitchFamily="34" charset="0"/>
              <a:cs typeface="Poppins Light" panose="00000400000000000000" pitchFamily="2" charset="0"/>
            </a:endParaRPr>
          </a:p>
        </p:txBody>
      </p:sp>
    </p:spTree>
    <p:extLst>
      <p:ext uri="{BB962C8B-B14F-4D97-AF65-F5344CB8AC3E}">
        <p14:creationId xmlns:p14="http://schemas.microsoft.com/office/powerpoint/2010/main" val="51101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id="{47D9314F-DFC6-A9CD-6FA5-B7CFB34C534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567" r="11567"/>
          <a:stretch/>
        </p:blipFill>
        <p:spPr>
          <a:xfrm>
            <a:off x="246699" y="4952999"/>
            <a:ext cx="6312243" cy="4626081"/>
          </a:xfrm>
        </p:spPr>
      </p:pic>
      <p:sp>
        <p:nvSpPr>
          <p:cNvPr id="3" name="Oval 61">
            <a:extLst>
              <a:ext uri="{FF2B5EF4-FFF2-40B4-BE49-F238E27FC236}">
                <a16:creationId xmlns:a16="http://schemas.microsoft.com/office/drawing/2014/main" id="{B24B3355-E1BA-C585-936C-2E8A3BAD30E2}"/>
              </a:ext>
            </a:extLst>
          </p:cNvPr>
          <p:cNvSpPr/>
          <p:nvPr/>
        </p:nvSpPr>
        <p:spPr>
          <a:xfrm>
            <a:off x="5932622" y="712862"/>
            <a:ext cx="420843" cy="420843"/>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5" name="Oval 63">
            <a:extLst>
              <a:ext uri="{FF2B5EF4-FFF2-40B4-BE49-F238E27FC236}">
                <a16:creationId xmlns:a16="http://schemas.microsoft.com/office/drawing/2014/main" id="{4812CEA5-B9A8-E3DF-63ED-F9B7395D6B10}"/>
              </a:ext>
            </a:extLst>
          </p:cNvPr>
          <p:cNvSpPr/>
          <p:nvPr/>
        </p:nvSpPr>
        <p:spPr>
          <a:xfrm>
            <a:off x="6411029" y="612109"/>
            <a:ext cx="243821" cy="2438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pic>
        <p:nvPicPr>
          <p:cNvPr id="6" name="Image 5">
            <a:extLst>
              <a:ext uri="{FF2B5EF4-FFF2-40B4-BE49-F238E27FC236}">
                <a16:creationId xmlns:a16="http://schemas.microsoft.com/office/drawing/2014/main" id="{516D93B5-6925-D5C9-B05D-B84D30B2B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357" y="198169"/>
            <a:ext cx="773090" cy="266803"/>
          </a:xfrm>
          <a:prstGeom prst="rect">
            <a:avLst/>
          </a:prstGeom>
        </p:spPr>
      </p:pic>
      <p:sp>
        <p:nvSpPr>
          <p:cNvPr id="13" name="TextBox 21">
            <a:extLst>
              <a:ext uri="{FF2B5EF4-FFF2-40B4-BE49-F238E27FC236}">
                <a16:creationId xmlns:a16="http://schemas.microsoft.com/office/drawing/2014/main" id="{A70C6B97-AF5B-280C-A511-2AD0A60F4BF0}"/>
              </a:ext>
            </a:extLst>
          </p:cNvPr>
          <p:cNvSpPr txBox="1"/>
          <p:nvPr/>
        </p:nvSpPr>
        <p:spPr>
          <a:xfrm>
            <a:off x="256553" y="239237"/>
            <a:ext cx="43762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latin typeface="Lexend Deca" pitchFamily="2" charset="0"/>
                <a:ea typeface="Sawarabi Mincho" panose="02000600000000000000" pitchFamily="2" charset="-128"/>
                <a:cs typeface="Bayon" pitchFamily="2" charset="0"/>
              </a:rPr>
              <a:t>Irlande</a:t>
            </a:r>
            <a:endParaRPr lang="en-US" sz="1200" dirty="0">
              <a:latin typeface="Lexend Deca" pitchFamily="2" charset="0"/>
              <a:ea typeface="Sawarabi Mincho" panose="02000600000000000000" pitchFamily="2" charset="-128"/>
              <a:cs typeface="Bayon" pitchFamily="2" charset="0"/>
            </a:endParaRPr>
          </a:p>
        </p:txBody>
      </p:sp>
      <p:sp>
        <p:nvSpPr>
          <p:cNvPr id="2" name="TextBox 12">
            <a:extLst>
              <a:ext uri="{FF2B5EF4-FFF2-40B4-BE49-F238E27FC236}">
                <a16:creationId xmlns:a16="http://schemas.microsoft.com/office/drawing/2014/main" id="{2B475118-7302-193E-4D5F-9FBC8DDA4B38}"/>
              </a:ext>
            </a:extLst>
          </p:cNvPr>
          <p:cNvSpPr txBox="1"/>
          <p:nvPr/>
        </p:nvSpPr>
        <p:spPr>
          <a:xfrm>
            <a:off x="246699" y="735917"/>
            <a:ext cx="1046761" cy="43351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17" dirty="0">
                <a:latin typeface="Lexend Deca Medium" pitchFamily="2" charset="0"/>
                <a:ea typeface="Sawarabi Mincho" panose="02000600000000000000" pitchFamily="2" charset="-128"/>
                <a:cs typeface="Bayon" pitchFamily="2" charset="0"/>
              </a:rPr>
              <a:t>JOUR 6</a:t>
            </a:r>
          </a:p>
        </p:txBody>
      </p:sp>
      <p:sp>
        <p:nvSpPr>
          <p:cNvPr id="7" name="TextBox 13">
            <a:extLst>
              <a:ext uri="{FF2B5EF4-FFF2-40B4-BE49-F238E27FC236}">
                <a16:creationId xmlns:a16="http://schemas.microsoft.com/office/drawing/2014/main" id="{6C9FC44B-9156-70AD-D393-836473DF14AF}"/>
              </a:ext>
            </a:extLst>
          </p:cNvPr>
          <p:cNvSpPr txBox="1"/>
          <p:nvPr/>
        </p:nvSpPr>
        <p:spPr>
          <a:xfrm>
            <a:off x="246699" y="1083609"/>
            <a:ext cx="6408151" cy="50565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86" b="1" dirty="0">
                <a:latin typeface="Lexend Deca Medium" pitchFamily="2" charset="0"/>
                <a:ea typeface="Sawarabi Mincho" panose="02000600000000000000" pitchFamily="2" charset="-128"/>
                <a:cs typeface="Bayon" pitchFamily="2" charset="0"/>
              </a:rPr>
              <a:t>Le Connemara</a:t>
            </a:r>
          </a:p>
        </p:txBody>
      </p:sp>
      <p:sp>
        <p:nvSpPr>
          <p:cNvPr id="8" name="Rectangle 7">
            <a:extLst>
              <a:ext uri="{FF2B5EF4-FFF2-40B4-BE49-F238E27FC236}">
                <a16:creationId xmlns:a16="http://schemas.microsoft.com/office/drawing/2014/main" id="{B6B0245B-F8F3-E70B-7510-05F9EDA847D2}"/>
              </a:ext>
            </a:extLst>
          </p:cNvPr>
          <p:cNvSpPr/>
          <p:nvPr/>
        </p:nvSpPr>
        <p:spPr>
          <a:xfrm>
            <a:off x="246699" y="1589260"/>
            <a:ext cx="6256628" cy="3272050"/>
          </a:xfrm>
          <a:prstGeom prst="rect">
            <a:avLst/>
          </a:prstGeom>
        </p:spPr>
        <p:txBody>
          <a:bodyPr wrap="square" lIns="0" tIns="0" rIns="0" bIns="0">
            <a:spAutoFit/>
          </a:bodyPr>
          <a:lstStyle/>
          <a:p>
            <a:pPr algn="just">
              <a:lnSpc>
                <a:spcPct val="150000"/>
              </a:lnSpc>
            </a:pPr>
            <a:r>
              <a:rPr lang="en-US" sz="1400" b="0" i="1" dirty="0">
                <a:solidFill>
                  <a:srgbClr val="6F81FF"/>
                </a:solidFill>
                <a:effectLst/>
                <a:latin typeface="OpenSans"/>
              </a:rPr>
              <a:t>Dingle, </a:t>
            </a:r>
            <a:r>
              <a:rPr lang="en-US" sz="1400" b="0" i="1" dirty="0" err="1">
                <a:solidFill>
                  <a:srgbClr val="6F81FF"/>
                </a:solidFill>
                <a:effectLst/>
                <a:latin typeface="OpenSans"/>
              </a:rPr>
              <a:t>Slea</a:t>
            </a:r>
            <a:r>
              <a:rPr lang="en-US" sz="1400" b="0" i="1" dirty="0">
                <a:solidFill>
                  <a:srgbClr val="6F81FF"/>
                </a:solidFill>
                <a:effectLst/>
                <a:latin typeface="OpenSans"/>
              </a:rPr>
              <a:t> Head Drive.</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Petit-déjeuner. Journée consacrée à la découverte d’une partie du Connemara, région où les locaux parlent encore le gaélique, et sans doute la contrée la plus sauvage mais également la plus romantique de l’Irlande. C’est une vaste presqu’île bordée par l’aride côte rocheuse de la baie de Galway au sud, une terre bosselée caractérisée par ses murets de pierre et ses cottages en toit de chaume ; un vrai paradis pour les amoureux de la nature et d’émotions fortes. Déjeuner inclus en cours de route.</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Arrêt photo à l'abbaye de </a:t>
            </a:r>
            <a:r>
              <a:rPr lang="fr-FR" sz="1291" dirty="0" err="1">
                <a:latin typeface="Quicksand Light" pitchFamily="2" charset="0"/>
                <a:ea typeface="Inter" panose="020B0502030000000004" pitchFamily="34" charset="0"/>
                <a:cs typeface="Poppins Light" panose="00000400000000000000" pitchFamily="2" charset="0"/>
              </a:rPr>
              <a:t>Kylemore</a:t>
            </a:r>
            <a:r>
              <a:rPr lang="fr-FR" sz="1291" dirty="0">
                <a:latin typeface="Quicksand Light" pitchFamily="2" charset="0"/>
                <a:ea typeface="Inter" panose="020B0502030000000004" pitchFamily="34" charset="0"/>
                <a:cs typeface="Poppins Light" panose="00000400000000000000" pitchFamily="2" charset="0"/>
              </a:rPr>
              <a:t>, de style gothique. Continuation vers Galway, considérée comme la capitale de l’Ouest irlandais. Promenade dans cette ville maritime qui a conservé son charme médiéval, avec ses rues pavées et colorées.</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Dîner et nuit dans le comté de Galway en hôtel 4*.</a:t>
            </a:r>
            <a:endParaRPr lang="en-ID" sz="1174" dirty="0">
              <a:latin typeface="Quicksand Light" pitchFamily="2" charset="0"/>
              <a:ea typeface="Inter" panose="020B0502030000000004" pitchFamily="34" charset="0"/>
              <a:cs typeface="Poppins Light" panose="00000400000000000000" pitchFamily="2" charset="0"/>
            </a:endParaRPr>
          </a:p>
        </p:txBody>
      </p:sp>
    </p:spTree>
    <p:extLst>
      <p:ext uri="{BB962C8B-B14F-4D97-AF65-F5344CB8AC3E}">
        <p14:creationId xmlns:p14="http://schemas.microsoft.com/office/powerpoint/2010/main" val="3196027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id="{47D9314F-DFC6-A9CD-6FA5-B7CFB34C534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96" b="2796"/>
          <a:stretch/>
        </p:blipFill>
        <p:spPr>
          <a:xfrm>
            <a:off x="203150" y="612109"/>
            <a:ext cx="5625207" cy="3982995"/>
          </a:xfrm>
        </p:spPr>
      </p:pic>
      <p:sp>
        <p:nvSpPr>
          <p:cNvPr id="3" name="Oval 61">
            <a:extLst>
              <a:ext uri="{FF2B5EF4-FFF2-40B4-BE49-F238E27FC236}">
                <a16:creationId xmlns:a16="http://schemas.microsoft.com/office/drawing/2014/main" id="{B24B3355-E1BA-C585-936C-2E8A3BAD30E2}"/>
              </a:ext>
            </a:extLst>
          </p:cNvPr>
          <p:cNvSpPr/>
          <p:nvPr/>
        </p:nvSpPr>
        <p:spPr>
          <a:xfrm>
            <a:off x="5932622" y="712862"/>
            <a:ext cx="420843" cy="420843"/>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5" name="Oval 63">
            <a:extLst>
              <a:ext uri="{FF2B5EF4-FFF2-40B4-BE49-F238E27FC236}">
                <a16:creationId xmlns:a16="http://schemas.microsoft.com/office/drawing/2014/main" id="{4812CEA5-B9A8-E3DF-63ED-F9B7395D6B10}"/>
              </a:ext>
            </a:extLst>
          </p:cNvPr>
          <p:cNvSpPr/>
          <p:nvPr/>
        </p:nvSpPr>
        <p:spPr>
          <a:xfrm>
            <a:off x="6411029" y="612109"/>
            <a:ext cx="243821" cy="2438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pic>
        <p:nvPicPr>
          <p:cNvPr id="6" name="Image 5">
            <a:extLst>
              <a:ext uri="{FF2B5EF4-FFF2-40B4-BE49-F238E27FC236}">
                <a16:creationId xmlns:a16="http://schemas.microsoft.com/office/drawing/2014/main" id="{516D93B5-6925-D5C9-B05D-B84D30B2B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357" y="198169"/>
            <a:ext cx="773090" cy="266803"/>
          </a:xfrm>
          <a:prstGeom prst="rect">
            <a:avLst/>
          </a:prstGeom>
        </p:spPr>
      </p:pic>
      <p:sp>
        <p:nvSpPr>
          <p:cNvPr id="2" name="TextBox 12">
            <a:extLst>
              <a:ext uri="{FF2B5EF4-FFF2-40B4-BE49-F238E27FC236}">
                <a16:creationId xmlns:a16="http://schemas.microsoft.com/office/drawing/2014/main" id="{D624D3E0-7103-417D-F1E5-71865985D8FB}"/>
              </a:ext>
            </a:extLst>
          </p:cNvPr>
          <p:cNvSpPr txBox="1"/>
          <p:nvPr/>
        </p:nvSpPr>
        <p:spPr>
          <a:xfrm>
            <a:off x="203150" y="4657145"/>
            <a:ext cx="1046761" cy="43351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17" dirty="0">
                <a:latin typeface="Lexend Deca Medium" pitchFamily="2" charset="0"/>
                <a:ea typeface="Sawarabi Mincho" panose="02000600000000000000" pitchFamily="2" charset="-128"/>
                <a:cs typeface="Bayon" pitchFamily="2" charset="0"/>
              </a:rPr>
              <a:t>JOUR 7</a:t>
            </a:r>
          </a:p>
        </p:txBody>
      </p:sp>
      <p:sp>
        <p:nvSpPr>
          <p:cNvPr id="8" name="TextBox 13">
            <a:extLst>
              <a:ext uri="{FF2B5EF4-FFF2-40B4-BE49-F238E27FC236}">
                <a16:creationId xmlns:a16="http://schemas.microsoft.com/office/drawing/2014/main" id="{713B80EC-473E-2213-1840-CFA5E922B7EE}"/>
              </a:ext>
            </a:extLst>
          </p:cNvPr>
          <p:cNvSpPr txBox="1"/>
          <p:nvPr/>
        </p:nvSpPr>
        <p:spPr>
          <a:xfrm>
            <a:off x="203150" y="5016808"/>
            <a:ext cx="3391634" cy="50565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86" b="1" dirty="0">
                <a:latin typeface="Lexend Deca Medium" pitchFamily="2" charset="0"/>
                <a:ea typeface="Sawarabi Mincho" panose="02000600000000000000" pitchFamily="2" charset="-128"/>
                <a:cs typeface="Bayon" pitchFamily="2" charset="0"/>
              </a:rPr>
              <a:t>Whiskey &amp; </a:t>
            </a:r>
            <a:r>
              <a:rPr lang="en-US" sz="3286" b="1" dirty="0" err="1">
                <a:latin typeface="Lexend Deca Medium" pitchFamily="2" charset="0"/>
                <a:ea typeface="Sawarabi Mincho" panose="02000600000000000000" pitchFamily="2" charset="-128"/>
                <a:cs typeface="Bayon" pitchFamily="2" charset="0"/>
              </a:rPr>
              <a:t>Capitale</a:t>
            </a:r>
            <a:endParaRPr lang="en-US" sz="3286" b="1" dirty="0">
              <a:latin typeface="Lexend Deca Medium" pitchFamily="2" charset="0"/>
              <a:ea typeface="Sawarabi Mincho" panose="02000600000000000000" pitchFamily="2" charset="-128"/>
              <a:cs typeface="Bayon" pitchFamily="2" charset="0"/>
            </a:endParaRPr>
          </a:p>
        </p:txBody>
      </p:sp>
      <p:sp>
        <p:nvSpPr>
          <p:cNvPr id="9" name="Rectangle 8">
            <a:extLst>
              <a:ext uri="{FF2B5EF4-FFF2-40B4-BE49-F238E27FC236}">
                <a16:creationId xmlns:a16="http://schemas.microsoft.com/office/drawing/2014/main" id="{4ACAB8B5-A036-E773-6001-789EF6413095}"/>
              </a:ext>
            </a:extLst>
          </p:cNvPr>
          <p:cNvSpPr/>
          <p:nvPr/>
        </p:nvSpPr>
        <p:spPr>
          <a:xfrm>
            <a:off x="203150" y="5662896"/>
            <a:ext cx="6256628" cy="3668184"/>
          </a:xfrm>
          <a:prstGeom prst="rect">
            <a:avLst/>
          </a:prstGeom>
        </p:spPr>
        <p:txBody>
          <a:bodyPr wrap="square" lIns="0" tIns="0" rIns="0" bIns="0">
            <a:spAutoFit/>
          </a:bodyPr>
          <a:lstStyle/>
          <a:p>
            <a:pPr algn="just">
              <a:lnSpc>
                <a:spcPct val="150000"/>
              </a:lnSpc>
            </a:pPr>
            <a:r>
              <a:rPr lang="en-US" sz="1400" i="1" dirty="0">
                <a:solidFill>
                  <a:srgbClr val="6F81FF"/>
                </a:solidFill>
                <a:latin typeface="OpenSans"/>
              </a:rPr>
              <a:t>Dublin.</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Petit-déjeuner. Départ vers l'Ouest. Visite d’un musée-distillerie de whiskey en cours de route, dégustation à la clé. Tour panoramique de Dublin et temps libre à Dublin.</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Déjeuner libre.</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Profitez de cette dernière soirée en Irlande avant de retourner dans votre hôtel centre/proche-centre.</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Dîner libre. Nuit à Dublin en hôtel centre/proche centre.</a:t>
            </a:r>
          </a:p>
          <a:p>
            <a:pPr algn="just">
              <a:lnSpc>
                <a:spcPct val="150000"/>
              </a:lnSpc>
            </a:pPr>
            <a:endParaRPr lang="fr-FR" sz="1291" dirty="0">
              <a:latin typeface="Quicksand Light" pitchFamily="2" charset="0"/>
              <a:ea typeface="Inter" panose="020B0502030000000004" pitchFamily="34" charset="0"/>
              <a:cs typeface="Poppins Light" panose="00000400000000000000" pitchFamily="2" charset="0"/>
            </a:endParaRPr>
          </a:p>
          <a:p>
            <a:pPr algn="just">
              <a:lnSpc>
                <a:spcPct val="150000"/>
              </a:lnSpc>
            </a:pPr>
            <a:r>
              <a:rPr lang="fr-FR" sz="1400" b="1" i="0" dirty="0">
                <a:solidFill>
                  <a:srgbClr val="44484E"/>
                </a:solidFill>
                <a:effectLst/>
                <a:latin typeface="OpenSans"/>
              </a:rPr>
              <a:t>En option, à réserver auprès de notre agence: </a:t>
            </a:r>
            <a:r>
              <a:rPr lang="fr-FR" sz="1400" b="0" i="0" dirty="0">
                <a:solidFill>
                  <a:srgbClr val="44484E"/>
                </a:solidFill>
                <a:effectLst/>
                <a:latin typeface="OpenSans"/>
              </a:rPr>
              <a:t>SOIRÉE DE DIVERTISSEMENT ET DÎNER TRADITIONNEL AU MERRY PLOUGHBOY OU SIMILAIRE AVEC TRANSFERT ALLER/RETOUR Soirée de divertissement et dîner traditionnel Situé au sud du comté de Dublin, ce pub est ouvert toute l’année sept nuits sur sept… </a:t>
            </a:r>
            <a:endParaRPr lang="en-ID" sz="1174" dirty="0">
              <a:latin typeface="Quicksand Light" pitchFamily="2" charset="0"/>
              <a:ea typeface="Inter" panose="020B0502030000000004" pitchFamily="34" charset="0"/>
              <a:cs typeface="Poppins Light" panose="00000400000000000000" pitchFamily="2" charset="0"/>
            </a:endParaRPr>
          </a:p>
        </p:txBody>
      </p:sp>
      <p:sp>
        <p:nvSpPr>
          <p:cNvPr id="13" name="TextBox 21">
            <a:extLst>
              <a:ext uri="{FF2B5EF4-FFF2-40B4-BE49-F238E27FC236}">
                <a16:creationId xmlns:a16="http://schemas.microsoft.com/office/drawing/2014/main" id="{A70C6B97-AF5B-280C-A511-2AD0A60F4BF0}"/>
              </a:ext>
            </a:extLst>
          </p:cNvPr>
          <p:cNvSpPr txBox="1"/>
          <p:nvPr/>
        </p:nvSpPr>
        <p:spPr>
          <a:xfrm>
            <a:off x="256553" y="239237"/>
            <a:ext cx="43762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latin typeface="Lexend Deca" pitchFamily="2" charset="0"/>
                <a:ea typeface="Sawarabi Mincho" panose="02000600000000000000" pitchFamily="2" charset="-128"/>
                <a:cs typeface="Bayon" pitchFamily="2" charset="0"/>
              </a:rPr>
              <a:t>Irlande</a:t>
            </a:r>
            <a:endParaRPr lang="en-US" sz="1200" dirty="0">
              <a:latin typeface="Lexend Deca" pitchFamily="2" charset="0"/>
              <a:ea typeface="Sawarabi Mincho" panose="02000600000000000000" pitchFamily="2" charset="-128"/>
              <a:cs typeface="Bayon" pitchFamily="2" charset="0"/>
            </a:endParaRPr>
          </a:p>
        </p:txBody>
      </p:sp>
    </p:spTree>
    <p:extLst>
      <p:ext uri="{BB962C8B-B14F-4D97-AF65-F5344CB8AC3E}">
        <p14:creationId xmlns:p14="http://schemas.microsoft.com/office/powerpoint/2010/main" val="64954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61">
            <a:extLst>
              <a:ext uri="{FF2B5EF4-FFF2-40B4-BE49-F238E27FC236}">
                <a16:creationId xmlns:a16="http://schemas.microsoft.com/office/drawing/2014/main" id="{B24B3355-E1BA-C585-936C-2E8A3BAD30E2}"/>
              </a:ext>
            </a:extLst>
          </p:cNvPr>
          <p:cNvSpPr/>
          <p:nvPr/>
        </p:nvSpPr>
        <p:spPr>
          <a:xfrm>
            <a:off x="5932622" y="712862"/>
            <a:ext cx="420843" cy="420843"/>
          </a:xfrm>
          <a:prstGeom prst="ellipse">
            <a:avLst/>
          </a:prstGeom>
          <a:solidFill>
            <a:srgbClr val="6F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sp>
        <p:nvSpPr>
          <p:cNvPr id="5" name="Oval 63">
            <a:extLst>
              <a:ext uri="{FF2B5EF4-FFF2-40B4-BE49-F238E27FC236}">
                <a16:creationId xmlns:a16="http://schemas.microsoft.com/office/drawing/2014/main" id="{4812CEA5-B9A8-E3DF-63ED-F9B7395D6B10}"/>
              </a:ext>
            </a:extLst>
          </p:cNvPr>
          <p:cNvSpPr/>
          <p:nvPr/>
        </p:nvSpPr>
        <p:spPr>
          <a:xfrm>
            <a:off x="6411029" y="612109"/>
            <a:ext cx="243821" cy="2438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p>
        </p:txBody>
      </p:sp>
      <p:pic>
        <p:nvPicPr>
          <p:cNvPr id="6" name="Image 5">
            <a:extLst>
              <a:ext uri="{FF2B5EF4-FFF2-40B4-BE49-F238E27FC236}">
                <a16:creationId xmlns:a16="http://schemas.microsoft.com/office/drawing/2014/main" id="{516D93B5-6925-D5C9-B05D-B84D30B2B6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8357" y="198169"/>
            <a:ext cx="773090" cy="266803"/>
          </a:xfrm>
          <a:prstGeom prst="rect">
            <a:avLst/>
          </a:prstGeom>
        </p:spPr>
      </p:pic>
      <p:sp>
        <p:nvSpPr>
          <p:cNvPr id="9" name="Rectangle 8">
            <a:extLst>
              <a:ext uri="{FF2B5EF4-FFF2-40B4-BE49-F238E27FC236}">
                <a16:creationId xmlns:a16="http://schemas.microsoft.com/office/drawing/2014/main" id="{4ACAB8B5-A036-E773-6001-789EF6413095}"/>
              </a:ext>
            </a:extLst>
          </p:cNvPr>
          <p:cNvSpPr/>
          <p:nvPr/>
        </p:nvSpPr>
        <p:spPr>
          <a:xfrm>
            <a:off x="300686" y="521164"/>
            <a:ext cx="6256628" cy="3521413"/>
          </a:xfrm>
          <a:prstGeom prst="rect">
            <a:avLst/>
          </a:prstGeom>
        </p:spPr>
        <p:txBody>
          <a:bodyPr wrap="square" lIns="0" tIns="0" rIns="0" bIns="0">
            <a:spAutoFit/>
          </a:bodyPr>
          <a:lstStyle/>
          <a:p>
            <a:pPr algn="just">
              <a:lnSpc>
                <a:spcPct val="150000"/>
              </a:lnSpc>
            </a:pPr>
            <a:r>
              <a:rPr lang="en-US" sz="1400" i="1" dirty="0">
                <a:solidFill>
                  <a:srgbClr val="6F81FF"/>
                </a:solidFill>
                <a:latin typeface="OpenSans"/>
              </a:rPr>
              <a:t>Dublin, Limerick.</a:t>
            </a:r>
          </a:p>
          <a:p>
            <a:pPr algn="just">
              <a:lnSpc>
                <a:spcPct val="150000"/>
              </a:lnSpc>
            </a:pPr>
            <a:r>
              <a:rPr lang="fr-FR" sz="1400" b="0" i="0" dirty="0">
                <a:solidFill>
                  <a:srgbClr val="44484E"/>
                </a:solidFill>
                <a:effectLst/>
                <a:latin typeface="OpenSans"/>
              </a:rPr>
              <a:t>…Les spectacles animés présentent des démonstrations de danse contemporaine irlandaise et des artistes sont régulièrement invités. La gastronomie est également un élément important de votre soirée. Dîner à 3 plats et spectacle irlandais (entrée, plat principal, dessert, thé / café) Arrivée à partir de 18h30. </a:t>
            </a:r>
          </a:p>
          <a:p>
            <a:pPr algn="just">
              <a:lnSpc>
                <a:spcPct val="150000"/>
              </a:lnSpc>
            </a:pPr>
            <a:r>
              <a:rPr lang="fr-FR" sz="1400" b="0" i="0" dirty="0">
                <a:solidFill>
                  <a:srgbClr val="44484E"/>
                </a:solidFill>
                <a:effectLst/>
                <a:latin typeface="OpenSans"/>
              </a:rPr>
              <a:t>Le dîner-spectacle dure de 20h-22h00. Transfert aller/retour en navette - La navette circule depuis/vers un endroit spécifique de la ville, PAS depuis l'hôtel. - Lieu exact à reconfirmer pour 2024, mais en 2023 circule depuis/vers la rue Nassau, prise en charge à 18h10 à côté de Trinity </a:t>
            </a:r>
            <a:r>
              <a:rPr lang="fr-FR" sz="1400" b="0" i="0" dirty="0" err="1">
                <a:solidFill>
                  <a:srgbClr val="44484E"/>
                </a:solidFill>
                <a:effectLst/>
                <a:latin typeface="OpenSans"/>
              </a:rPr>
              <a:t>College</a:t>
            </a:r>
            <a:r>
              <a:rPr lang="fr-FR" sz="1400" b="0" i="0" dirty="0">
                <a:solidFill>
                  <a:srgbClr val="44484E"/>
                </a:solidFill>
                <a:effectLst/>
                <a:latin typeface="OpenSans"/>
              </a:rPr>
              <a:t> (en face du Circle K) - Les clients devront se rendre par leurs propres moyens à l'arrêt et rentrer par leurs propres moyens au retour.</a:t>
            </a:r>
            <a:endParaRPr lang="en-ID" sz="1174" dirty="0">
              <a:latin typeface="Quicksand Light" pitchFamily="2" charset="0"/>
              <a:ea typeface="Inter" panose="020B0502030000000004" pitchFamily="34" charset="0"/>
              <a:cs typeface="Poppins Light" panose="00000400000000000000" pitchFamily="2" charset="0"/>
            </a:endParaRPr>
          </a:p>
        </p:txBody>
      </p:sp>
      <p:sp>
        <p:nvSpPr>
          <p:cNvPr id="13" name="TextBox 21">
            <a:extLst>
              <a:ext uri="{FF2B5EF4-FFF2-40B4-BE49-F238E27FC236}">
                <a16:creationId xmlns:a16="http://schemas.microsoft.com/office/drawing/2014/main" id="{A70C6B97-AF5B-280C-A511-2AD0A60F4BF0}"/>
              </a:ext>
            </a:extLst>
          </p:cNvPr>
          <p:cNvSpPr txBox="1"/>
          <p:nvPr/>
        </p:nvSpPr>
        <p:spPr>
          <a:xfrm>
            <a:off x="256553" y="239237"/>
            <a:ext cx="43762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latin typeface="Lexend Deca" pitchFamily="2" charset="0"/>
                <a:ea typeface="Sawarabi Mincho" panose="02000600000000000000" pitchFamily="2" charset="-128"/>
                <a:cs typeface="Bayon" pitchFamily="2" charset="0"/>
              </a:rPr>
              <a:t>Irlande</a:t>
            </a:r>
            <a:endParaRPr lang="en-US" sz="1200" dirty="0">
              <a:latin typeface="Lexend Deca" pitchFamily="2" charset="0"/>
              <a:ea typeface="Sawarabi Mincho" panose="02000600000000000000" pitchFamily="2" charset="-128"/>
              <a:cs typeface="Bayon" pitchFamily="2" charset="0"/>
            </a:endParaRPr>
          </a:p>
        </p:txBody>
      </p:sp>
      <p:sp>
        <p:nvSpPr>
          <p:cNvPr id="7" name="TextBox 12">
            <a:extLst>
              <a:ext uri="{FF2B5EF4-FFF2-40B4-BE49-F238E27FC236}">
                <a16:creationId xmlns:a16="http://schemas.microsoft.com/office/drawing/2014/main" id="{C534475A-2002-C951-A9B4-575BCC8999D4}"/>
              </a:ext>
            </a:extLst>
          </p:cNvPr>
          <p:cNvSpPr txBox="1"/>
          <p:nvPr/>
        </p:nvSpPr>
        <p:spPr>
          <a:xfrm>
            <a:off x="288160" y="4309699"/>
            <a:ext cx="1046761" cy="43351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17" dirty="0">
                <a:latin typeface="Lexend Deca Medium" pitchFamily="2" charset="0"/>
                <a:ea typeface="Sawarabi Mincho" panose="02000600000000000000" pitchFamily="2" charset="-128"/>
                <a:cs typeface="Bayon" pitchFamily="2" charset="0"/>
              </a:rPr>
              <a:t>JOUR 8</a:t>
            </a:r>
          </a:p>
        </p:txBody>
      </p:sp>
      <p:sp>
        <p:nvSpPr>
          <p:cNvPr id="10" name="TextBox 13">
            <a:extLst>
              <a:ext uri="{FF2B5EF4-FFF2-40B4-BE49-F238E27FC236}">
                <a16:creationId xmlns:a16="http://schemas.microsoft.com/office/drawing/2014/main" id="{804CBCD7-DB03-7359-573F-A3A85B84360F}"/>
              </a:ext>
            </a:extLst>
          </p:cNvPr>
          <p:cNvSpPr txBox="1"/>
          <p:nvPr/>
        </p:nvSpPr>
        <p:spPr>
          <a:xfrm>
            <a:off x="256553" y="4722197"/>
            <a:ext cx="2986395" cy="50565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86" b="1" dirty="0" err="1">
                <a:latin typeface="Lexend Deca Medium" pitchFamily="2" charset="0"/>
                <a:ea typeface="Sawarabi Mincho" panose="02000600000000000000" pitchFamily="2" charset="-128"/>
                <a:cs typeface="Bayon" pitchFamily="2" charset="0"/>
              </a:rPr>
              <a:t>Départ</a:t>
            </a:r>
            <a:r>
              <a:rPr lang="en-US" sz="3286" b="1" dirty="0">
                <a:latin typeface="Lexend Deca Medium" pitchFamily="2" charset="0"/>
                <a:ea typeface="Sawarabi Mincho" panose="02000600000000000000" pitchFamily="2" charset="-128"/>
                <a:cs typeface="Bayon" pitchFamily="2" charset="0"/>
              </a:rPr>
              <a:t> de Dublin</a:t>
            </a:r>
          </a:p>
        </p:txBody>
      </p:sp>
      <p:sp>
        <p:nvSpPr>
          <p:cNvPr id="11" name="Rectangle 10">
            <a:extLst>
              <a:ext uri="{FF2B5EF4-FFF2-40B4-BE49-F238E27FC236}">
                <a16:creationId xmlns:a16="http://schemas.microsoft.com/office/drawing/2014/main" id="{1D9E6921-6B69-B63A-4328-FC522B23016B}"/>
              </a:ext>
            </a:extLst>
          </p:cNvPr>
          <p:cNvSpPr/>
          <p:nvPr/>
        </p:nvSpPr>
        <p:spPr>
          <a:xfrm>
            <a:off x="276311" y="5419264"/>
            <a:ext cx="6256628" cy="1186287"/>
          </a:xfrm>
          <a:prstGeom prst="rect">
            <a:avLst/>
          </a:prstGeom>
        </p:spPr>
        <p:txBody>
          <a:bodyPr wrap="square" lIns="0" tIns="0" rIns="0" bIns="0">
            <a:spAutoFit/>
          </a:bodyPr>
          <a:lstStyle/>
          <a:p>
            <a:pPr algn="just">
              <a:lnSpc>
                <a:spcPct val="150000"/>
              </a:lnSpc>
            </a:pPr>
            <a:r>
              <a:rPr lang="en-US" sz="1400" i="1" dirty="0">
                <a:solidFill>
                  <a:srgbClr val="6F81FF"/>
                </a:solidFill>
                <a:latin typeface="OpenSans"/>
              </a:rPr>
              <a:t>Dublin.</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Après un dernier petit-déjeuner, transfert collectif vers l'aéroport de Dublin.. Formalités d’enregistrement. Décollage.</a:t>
            </a:r>
          </a:p>
          <a:p>
            <a:pPr algn="just">
              <a:lnSpc>
                <a:spcPct val="150000"/>
              </a:lnSpc>
            </a:pPr>
            <a:r>
              <a:rPr lang="fr-FR" sz="1291" dirty="0">
                <a:latin typeface="Quicksand Light" pitchFamily="2" charset="0"/>
                <a:ea typeface="Inter" panose="020B0502030000000004" pitchFamily="34" charset="0"/>
                <a:cs typeface="Poppins Light" panose="00000400000000000000" pitchFamily="2" charset="0"/>
              </a:rPr>
              <a:t>Arrivée en France</a:t>
            </a:r>
            <a:endParaRPr lang="en-ID" sz="1174" dirty="0">
              <a:latin typeface="Quicksand Light" pitchFamily="2" charset="0"/>
              <a:ea typeface="Inter" panose="020B0502030000000004" pitchFamily="34" charset="0"/>
              <a:cs typeface="Poppins Light" panose="00000400000000000000" pitchFamily="2" charset="0"/>
            </a:endParaRPr>
          </a:p>
        </p:txBody>
      </p:sp>
      <p:pic>
        <p:nvPicPr>
          <p:cNvPr id="15" name="Espace réservé pour une image  3">
            <a:extLst>
              <a:ext uri="{FF2B5EF4-FFF2-40B4-BE49-F238E27FC236}">
                <a16:creationId xmlns:a16="http://schemas.microsoft.com/office/drawing/2014/main" id="{FD9781CB-729C-DB98-CA2A-8428E458052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923" r="2923"/>
          <a:stretch/>
        </p:blipFill>
        <p:spPr>
          <a:xfrm>
            <a:off x="2192055" y="6383424"/>
            <a:ext cx="4575754" cy="3239917"/>
          </a:xfrm>
        </p:spPr>
      </p:pic>
    </p:spTree>
    <p:extLst>
      <p:ext uri="{BB962C8B-B14F-4D97-AF65-F5344CB8AC3E}">
        <p14:creationId xmlns:p14="http://schemas.microsoft.com/office/powerpoint/2010/main" val="2123962663"/>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20145</TotalTime>
  <Words>1923</Words>
  <Application>Microsoft Office PowerPoint</Application>
  <PresentationFormat>Format A4 (210 x 297 mm)</PresentationFormat>
  <Paragraphs>160</Paragraphs>
  <Slides>15</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15</vt:i4>
      </vt:variant>
    </vt:vector>
  </HeadingPairs>
  <TitlesOfParts>
    <vt:vector size="26" baseType="lpstr">
      <vt:lpstr>Arial</vt:lpstr>
      <vt:lpstr>Calibri</vt:lpstr>
      <vt:lpstr>Calibri Light</vt:lpstr>
      <vt:lpstr>Lexend Deca</vt:lpstr>
      <vt:lpstr>Lexend Deca Medium</vt:lpstr>
      <vt:lpstr>Montserrat</vt:lpstr>
      <vt:lpstr>OpenSans</vt:lpstr>
      <vt:lpstr>Quicksand Light</vt:lpstr>
      <vt:lpstr>Wingdings</vt:lpstr>
      <vt:lpstr>Zapf Dingbats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Rodolphe Boucher</cp:lastModifiedBy>
  <cp:revision>269</cp:revision>
  <dcterms:created xsi:type="dcterms:W3CDTF">2022-10-19T03:53:14Z</dcterms:created>
  <dcterms:modified xsi:type="dcterms:W3CDTF">2023-12-14T08:51:45Z</dcterms:modified>
</cp:coreProperties>
</file>